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6.jpg" ContentType="image/jpe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1"/>
  </p:notesMasterIdLst>
  <p:handoutMasterIdLst>
    <p:handoutMasterId r:id="rId42"/>
  </p:handoutMasterIdLst>
  <p:sldIdLst>
    <p:sldId id="270" r:id="rId2"/>
    <p:sldId id="286" r:id="rId3"/>
    <p:sldId id="283" r:id="rId4"/>
    <p:sldId id="284" r:id="rId5"/>
    <p:sldId id="310" r:id="rId6"/>
    <p:sldId id="311" r:id="rId7"/>
    <p:sldId id="285" r:id="rId8"/>
    <p:sldId id="287" r:id="rId9"/>
    <p:sldId id="288" r:id="rId10"/>
    <p:sldId id="289" r:id="rId11"/>
    <p:sldId id="271" r:id="rId12"/>
    <p:sldId id="273" r:id="rId13"/>
    <p:sldId id="290" r:id="rId14"/>
    <p:sldId id="291" r:id="rId15"/>
    <p:sldId id="292" r:id="rId16"/>
    <p:sldId id="293" r:id="rId17"/>
    <p:sldId id="312" r:id="rId18"/>
    <p:sldId id="274" r:id="rId19"/>
    <p:sldId id="275" r:id="rId20"/>
    <p:sldId id="294" r:id="rId21"/>
    <p:sldId id="295" r:id="rId22"/>
    <p:sldId id="276" r:id="rId23"/>
    <p:sldId id="297" r:id="rId24"/>
    <p:sldId id="296" r:id="rId25"/>
    <p:sldId id="277" r:id="rId26"/>
    <p:sldId id="300" r:id="rId27"/>
    <p:sldId id="313" r:id="rId28"/>
    <p:sldId id="298" r:id="rId29"/>
    <p:sldId id="299" r:id="rId30"/>
    <p:sldId id="278" r:id="rId31"/>
    <p:sldId id="314" r:id="rId32"/>
    <p:sldId id="301" r:id="rId33"/>
    <p:sldId id="306" r:id="rId34"/>
    <p:sldId id="307" r:id="rId35"/>
    <p:sldId id="304" r:id="rId36"/>
    <p:sldId id="308" r:id="rId37"/>
    <p:sldId id="315" r:id="rId38"/>
    <p:sldId id="316" r:id="rId39"/>
    <p:sldId id="30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799B23B-EC83-4686-B30A-512413B5E67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253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00FC0-9E7A-4C53-8A3B-3C3C9A736C42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8944F-81ED-4843-A3E6-D41A69087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14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122B6-E47E-4A80-A9F3-23FD10D674FE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1C5CE-222C-4659-9A99-B99FC42A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27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1C5CE-222C-4659-9A99-B99FC42AF6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915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09601"/>
            <a:ext cx="103632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600">
                <a:latin typeface="S-Core Dream 4 Regular" panose="020B0503030302020204" pitchFamily="34" charset="-127"/>
                <a:ea typeface="S-Core Dream 4 Regular" panose="020B0503030302020204" pitchFamily="34" charset="-12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953000"/>
            <a:ext cx="85344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defRPr>
            </a:lvl1pPr>
          </a:lstStyle>
          <a:p>
            <a:r>
              <a:rPr lang="en-US" dirty="0"/>
              <a:t>SNU Medical Image Segmentation Team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defRPr>
            </a:lvl1pPr>
          </a:lstStyle>
          <a:p>
            <a:fld id="{21EFE1F4-3DE4-4DE7-A0FE-291CB3B350BA}" type="datetime1">
              <a:rPr lang="en-US" smtClean="0"/>
              <a:t>11/19/2022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2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SNU Medical Image Segmentation Team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DB07B-9525-41E6-BF23-DD1838941933}" type="datetime1">
              <a:rPr lang="en-US" smtClean="0"/>
              <a:t>11/19/2022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9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SNU Medical Image Segmentation Team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CCAD-267C-40C0-A3B4-2C4514335761}" type="datetime1">
              <a:rPr lang="en-US" smtClean="0"/>
              <a:t>11/19/2022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9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SNU Medical Image Segmentation Team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24818-72F3-4FB3-A66C-DD0629EA9F26}" type="datetime1">
              <a:rPr lang="en-US" smtClean="0"/>
              <a:t>11/19/2022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6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59944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>
          <a:xfrm>
            <a:off x="62611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>
          <a:xfrm>
            <a:off x="5728971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71601"/>
            <a:ext cx="103632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068764"/>
            <a:ext cx="103632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SNU Medical Image Segmentation Team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14B30-F381-4E90-8CF1-56EEFA35B56E}" type="datetime1">
              <a:rPr lang="en-US" smtClean="0"/>
              <a:t>11/19/2022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8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87680" y="1600200"/>
            <a:ext cx="5388864" cy="4526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SNU Medical Image Segmentation Team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4C238-FA85-4686-A4DF-6BFF91049D37}" type="datetime1">
              <a:rPr lang="en-US" smtClean="0"/>
              <a:t>11/19/2022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3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5386917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12848"/>
            <a:ext cx="5388864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1" y="1600200"/>
            <a:ext cx="5389033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230112" y="2212849"/>
            <a:ext cx="5388864" cy="3913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SNU Medical Image Segmentation Team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C4844-F4D2-40CC-AA16-4E6983B08C9F}" type="datetime1">
              <a:rPr lang="en-US" smtClean="0"/>
              <a:t>11/19/2022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9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625"/>
            <a:ext cx="10972800" cy="1600200"/>
          </a:xfr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SNU Medical Image Segmentation Team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62F5D-7B28-4E4F-AA74-D88BD1279590}" type="datetime1">
              <a:rPr lang="en-US" smtClean="0"/>
              <a:t>11/19/2022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98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SNU Medical Image Segmentation Team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BF961-C5B4-43C1-A25F-820618904D11}" type="datetime1">
              <a:rPr lang="en-US" smtClean="0"/>
              <a:t>11/19/2022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0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6117" y="266700"/>
            <a:ext cx="4011084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8850" y="273051"/>
            <a:ext cx="66611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6117" y="2438401"/>
            <a:ext cx="4011084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SNU Medical Image Segmentation Team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21F8-F041-4C82-87A2-1DA2BC6576C1}" type="datetime1">
              <a:rPr lang="en-US" smtClean="0"/>
              <a:t>11/19/2022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2010835" y="1143000"/>
            <a:ext cx="8072965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SNU Medical Image Segmentation Team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9E666-BC0E-4509-A21F-7BEBA82E0F6A}" type="datetime1">
              <a:rPr lang="en-US" smtClean="0"/>
              <a:t>11/19/2022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7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11277014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758826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r>
              <a:rPr lang="en-US" dirty="0"/>
              <a:t>SNU Medical Image Segmentation Team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fld id="{D536907B-A92C-4CBA-924E-CB5FCE75209F}" type="datetime1">
              <a:rPr lang="en-US" smtClean="0"/>
              <a:t>11/19/2022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1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/>
  <p:txStyles>
    <p:titleStyle>
      <a:lvl1pPr algn="ctr" defTabSz="914400" rtl="0" eaLnBrk="1" latinLnBrk="0" hangingPunct="1">
        <a:lnSpc>
          <a:spcPts val="4800"/>
        </a:lnSpc>
        <a:spcBef>
          <a:spcPct val="0"/>
        </a:spcBef>
        <a:buNone/>
        <a:defRPr sz="4800" kern="1200"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yun-hoshin/snuimageseg/tree/main/References/1.%20DISSM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71601"/>
            <a:ext cx="10363200" cy="2505075"/>
          </a:xfrm>
        </p:spPr>
        <p:txBody>
          <a:bodyPr anchor="b">
            <a:normAutofit/>
          </a:bodyPr>
          <a:lstStyle/>
          <a:p>
            <a:r>
              <a:rPr lang="en-US" dirty="0"/>
              <a:t>Review: Deep Implicit Statistical Shape Models for 3D Medical Image Delineation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963084" y="4068764"/>
            <a:ext cx="10363200" cy="1131887"/>
          </a:xfrm>
        </p:spPr>
        <p:txBody>
          <a:bodyPr anchor="t">
            <a:normAutofit/>
          </a:bodyPr>
          <a:lstStyle/>
          <a:p>
            <a:r>
              <a:rPr lang="en-US" altLang="ko-KR" sz="1800" dirty="0">
                <a:latin typeface="EBSJSK Medium" panose="02020603020101020101" pitchFamily="18" charset="-127"/>
                <a:ea typeface="EBSJSK Medium" panose="02020603020101020101" pitchFamily="18" charset="-127"/>
              </a:rPr>
              <a:t>Segmentation</a:t>
            </a:r>
            <a:r>
              <a:rPr lang="ko-KR" altLang="en-US" sz="1800" dirty="0">
                <a:latin typeface="EBSJSK Medium" panose="02020603020101020101" pitchFamily="18" charset="-127"/>
                <a:ea typeface="EBSJSK Medium" panose="02020603020101020101" pitchFamily="18" charset="-127"/>
              </a:rPr>
              <a:t> 팀장 신현호</a:t>
            </a:r>
            <a:endParaRPr lang="en-US" sz="1800" dirty="0">
              <a:latin typeface="EBSJSK Medium" panose="02020603020101020101" pitchFamily="18" charset="-127"/>
              <a:ea typeface="EBSJSK Medium" panose="02020603020101020101" pitchFamily="18" charset="-127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7884B-36F0-96D8-0BCB-80E2C6837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F050-F3A8-E5C7-31DF-ED5133E738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8164BC-DD40-4E91-9479-CDB8189BE59C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C60A4-4EB9-5EE4-A5F5-B919FB6B4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5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D283500-85F6-0869-3B1D-CDA349C3D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>
            <a:normAutofit/>
          </a:bodyPr>
          <a:lstStyle/>
          <a:p>
            <a:r>
              <a:rPr lang="en-US" altLang="ko-KR" dirty="0"/>
              <a:t>DISSM: to overcome the </a:t>
            </a:r>
            <a:r>
              <a:rPr lang="en-US" dirty="0"/>
              <a:t>limitations</a:t>
            </a:r>
            <a:r>
              <a:rPr lang="ko-KR" altLang="en-US" dirty="0"/>
              <a:t>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C24FA5-31AB-A782-0C44-4D33FF9AA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835" y="1203548"/>
            <a:ext cx="8072965" cy="4419947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902DCD4-F674-33EC-FF8D-6E0B1DF238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/>
          </a:bodyPr>
          <a:lstStyle/>
          <a:p>
            <a:r>
              <a:rPr lang="en-US" dirty="0"/>
              <a:t>*TACE: </a:t>
            </a:r>
            <a:r>
              <a:rPr lang="en-US" dirty="0" err="1"/>
              <a:t>Transarterial</a:t>
            </a:r>
            <a:r>
              <a:rPr lang="en-US" dirty="0"/>
              <a:t> chemoembolization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0F9C5B-3AEC-410A-FCC4-E60F153CA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C58B59-4DE9-2324-F766-8E51C86317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F24818-72F3-4FB3-A66C-DD0629EA9F26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818B3-AF57-5998-7346-0E4C50B7C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58BDDF-F295-4400-84A6-16DF9CEEF497}"/>
              </a:ext>
            </a:extLst>
          </p:cNvPr>
          <p:cNvSpPr txBox="1"/>
          <p:nvPr/>
        </p:nvSpPr>
        <p:spPr>
          <a:xfrm>
            <a:off x="5510307" y="3670252"/>
            <a:ext cx="10740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Cardiac</a:t>
            </a:r>
          </a:p>
          <a:p>
            <a:r>
              <a:rPr lang="en-US" dirty="0"/>
              <a:t>Region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C6BFFA-5396-FF4B-6F05-C0F2C41E8D6B}"/>
              </a:ext>
            </a:extLst>
          </p:cNvPr>
          <p:cNvSpPr txBox="1"/>
          <p:nvPr/>
        </p:nvSpPr>
        <p:spPr>
          <a:xfrm>
            <a:off x="1537636" y="2919931"/>
            <a:ext cx="11766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TACE*</a:t>
            </a:r>
          </a:p>
          <a:p>
            <a:r>
              <a:rPr lang="en-US" dirty="0"/>
              <a:t>Treated</a:t>
            </a:r>
          </a:p>
          <a:p>
            <a:r>
              <a:rPr lang="en-US" dirty="0"/>
              <a:t>Lesion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F02724-5F60-35B1-EA12-66FDF302B2CE}"/>
              </a:ext>
            </a:extLst>
          </p:cNvPr>
          <p:cNvSpPr txBox="1"/>
          <p:nvPr/>
        </p:nvSpPr>
        <p:spPr>
          <a:xfrm>
            <a:off x="9380309" y="4316583"/>
            <a:ext cx="2252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383693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DI</a:t>
            </a:r>
            <a:r>
              <a:rPr lang="en-US" dirty="0">
                <a:solidFill>
                  <a:srgbClr val="7030A0"/>
                </a:solidFill>
              </a:rPr>
              <a:t>SSM</a:t>
            </a:r>
            <a:r>
              <a:rPr lang="en-US" dirty="0"/>
              <a:t> for</a:t>
            </a:r>
            <a:r>
              <a:rPr lang="ko-KR" altLang="en-US" dirty="0"/>
              <a:t> </a:t>
            </a:r>
            <a:r>
              <a:rPr lang="en-US" altLang="ko-KR" dirty="0"/>
              <a:t>3D Medical Delineation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4800" dirty="0">
                <a:solidFill>
                  <a:srgbClr val="FF0000"/>
                </a:solidFill>
              </a:rPr>
              <a:t>Deep Implicit </a:t>
            </a:r>
            <a:r>
              <a:rPr lang="en-US" sz="4800" dirty="0">
                <a:solidFill>
                  <a:srgbClr val="7030A0"/>
                </a:solidFill>
              </a:rPr>
              <a:t>Statistical Shape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A668C-FCBF-C89C-2446-1B60CFCB2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AFB34-6DB8-4ECC-B760-DE29F96E1C54}" type="datetime1">
              <a:rPr lang="en-US" smtClean="0"/>
              <a:t>11/19/2022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2B95B-89A3-7DFA-7015-7C0C7DB9E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SNU Medical Image Segmentation Team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F6E37-5B19-1FDB-617B-EAC54114D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EECD50-2BBA-8E6C-B210-BCF7049728D5}"/>
              </a:ext>
            </a:extLst>
          </p:cNvPr>
          <p:cNvSpPr txBox="1"/>
          <p:nvPr/>
        </p:nvSpPr>
        <p:spPr>
          <a:xfrm>
            <a:off x="1010212" y="3059668"/>
            <a:ext cx="3665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Deep Implicit Shape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4384C-9D60-3931-B377-0ACE1CB10014}"/>
              </a:ext>
            </a:extLst>
          </p:cNvPr>
          <p:cNvSpPr txBox="1"/>
          <p:nvPr/>
        </p:nvSpPr>
        <p:spPr>
          <a:xfrm>
            <a:off x="4676187" y="4113072"/>
            <a:ext cx="65895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7030A0"/>
                </a:solidFill>
              </a:rPr>
              <a:t>SSM</a:t>
            </a:r>
            <a:r>
              <a:rPr lang="en-US" sz="2800" dirty="0">
                <a:solidFill>
                  <a:srgbClr val="7030A0"/>
                </a:solidFill>
              </a:rPr>
              <a:t> [no-new]</a:t>
            </a:r>
          </a:p>
        </p:txBody>
      </p:sp>
    </p:spTree>
    <p:extLst>
      <p:ext uri="{BB962C8B-B14F-4D97-AF65-F5344CB8AC3E}">
        <p14:creationId xmlns:p14="http://schemas.microsoft.com/office/powerpoint/2010/main" val="341052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50800"/>
            <a:ext cx="10972800" cy="1600200"/>
          </a:xfrm>
        </p:spPr>
        <p:txBody>
          <a:bodyPr/>
          <a:lstStyle/>
          <a:p>
            <a:r>
              <a:rPr lang="en-US" b="1" dirty="0"/>
              <a:t>1. Deep Implicit Shape </a:t>
            </a:r>
            <a:r>
              <a:rPr lang="en-US" dirty="0"/>
              <a:t>w/ Example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971529A-4859-846C-309E-2B04984969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en-US" dirty="0"/>
              <a:t>Microsoft Paint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7B97B62-3D6D-8436-3155-432A754CA6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r>
              <a:rPr lang="en-US" dirty="0"/>
              <a:t>GeoGebra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FD060-0BDA-84AE-C1B0-9D07AEE1E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SNU Medical Image Segmentation Team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1AAE0-25B6-253A-AE61-89CF583D4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DA671-1F92-440B-A723-FF3478D97196}" type="datetime1">
              <a:rPr lang="en-US" smtClean="0"/>
              <a:t>11/19/2022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2A204-4BED-7C5C-320C-D7849171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12</a:t>
            </a:fld>
            <a:endParaRPr lang="en-US"/>
          </a:p>
        </p:txBody>
      </p:sp>
      <p:pic>
        <p:nvPicPr>
          <p:cNvPr id="30" name="Content Placeholder 29" descr="Logo&#10;&#10;Description automatically generated">
            <a:extLst>
              <a:ext uri="{FF2B5EF4-FFF2-40B4-BE49-F238E27FC236}">
                <a16:creationId xmlns:a16="http://schemas.microsoft.com/office/drawing/2014/main" id="{19283137-F994-4858-7060-A3DD1F0F26C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7395793" y="3737813"/>
            <a:ext cx="3056676" cy="863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Content Placeholder 8">
            <a:extLst>
              <a:ext uri="{FF2B5EF4-FFF2-40B4-BE49-F238E27FC236}">
                <a16:creationId xmlns:a16="http://schemas.microsoft.com/office/drawing/2014/main" id="{0C465A33-3551-4A8E-190C-DE7C4D87EB0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347787" y="2212975"/>
            <a:ext cx="3913188" cy="3913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28DCA7-7EFA-0B5D-00F8-86550B78670E}"/>
              </a:ext>
            </a:extLst>
          </p:cNvPr>
          <p:cNvSpPr txBox="1"/>
          <p:nvPr/>
        </p:nvSpPr>
        <p:spPr>
          <a:xfrm>
            <a:off x="5844117" y="20251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(dynamic mathematics software)</a:t>
            </a:r>
          </a:p>
        </p:txBody>
      </p:sp>
    </p:spTree>
    <p:extLst>
      <p:ext uri="{BB962C8B-B14F-4D97-AF65-F5344CB8AC3E}">
        <p14:creationId xmlns:p14="http://schemas.microsoft.com/office/powerpoint/2010/main" val="179458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0E8E5E0-B6C1-4AB1-C672-F437CC38A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altLang="ko-KR" dirty="0"/>
              <a:t>Explicit/Implicit Circle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C184010-A37E-747E-24E9-978C11D6B5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en-US" dirty="0"/>
              <a:t>Explicit Representation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140A25A6-F34A-0A6D-F83A-BC2E9B87373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877030" y="2212975"/>
            <a:ext cx="2854702" cy="3913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99FE9F9-8C24-C114-4388-4873728D7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r>
              <a:rPr lang="en-US" dirty="0"/>
              <a:t>Implicit Representation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60E8D6D8-C41E-C8C3-4783-C4067978989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573262" y="2212975"/>
            <a:ext cx="4701739" cy="3913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B955090-F255-8F51-41A6-C48A9D095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6B27F8F-C8CA-D18E-27F0-D34054C26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67C4844-F4D2-40CC-AA16-4E6983B08C9F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31722B-4CA9-CA6F-FF62-EE6D25090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D562E3-F35A-F832-A931-6B50DF63D267}"/>
              </a:ext>
            </a:extLst>
          </p:cNvPr>
          <p:cNvSpPr/>
          <p:nvPr/>
        </p:nvSpPr>
        <p:spPr>
          <a:xfrm>
            <a:off x="7559040" y="2590800"/>
            <a:ext cx="925423" cy="243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691376-D804-559E-A63A-4F7B1E4B97DA}"/>
              </a:ext>
            </a:extLst>
          </p:cNvPr>
          <p:cNvSpPr/>
          <p:nvPr/>
        </p:nvSpPr>
        <p:spPr>
          <a:xfrm>
            <a:off x="2854960" y="4149248"/>
            <a:ext cx="1076960" cy="1088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420727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0E8E5E0-B6C1-4AB1-C672-F437CC38A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500% Zoom In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C184010-A37E-747E-24E9-978C11D6B5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en-US" dirty="0"/>
              <a:t>Explicit: Limited Resolution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99FE9F9-8C24-C114-4388-4873728D7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r>
              <a:rPr lang="en-US" dirty="0"/>
              <a:t>Implicit: </a:t>
            </a:r>
            <a:r>
              <a:rPr lang="en-US" dirty="0">
                <a:solidFill>
                  <a:srgbClr val="FF0000"/>
                </a:solidFill>
              </a:rPr>
              <a:t>Infinite</a:t>
            </a:r>
            <a:r>
              <a:rPr lang="en-US" dirty="0"/>
              <a:t> Resolution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B955090-F255-8F51-41A6-C48A9D095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6B27F8F-C8CA-D18E-27F0-D34054C26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67C4844-F4D2-40CC-AA16-4E6983B08C9F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31722B-4CA9-CA6F-FF62-EE6D25090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2C7330A-2A20-FB87-1979-05A04288DA9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75686" y="2212975"/>
            <a:ext cx="3457390" cy="3913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55D1B5FA-99E7-3C1D-FBA0-6D2ACB515D5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197601" y="2336638"/>
            <a:ext cx="5389563" cy="37674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5EA6836-C199-88E8-08E6-A034BE589A24}"/>
              </a:ext>
            </a:extLst>
          </p:cNvPr>
          <p:cNvSpPr txBox="1"/>
          <p:nvPr/>
        </p:nvSpPr>
        <p:spPr>
          <a:xfrm>
            <a:off x="5295038" y="55620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1000%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5F2A41-93BA-A9A6-45E7-93F8C07F0829}"/>
              </a:ext>
            </a:extLst>
          </p:cNvPr>
          <p:cNvSpPr txBox="1"/>
          <p:nvPr/>
        </p:nvSpPr>
        <p:spPr>
          <a:xfrm>
            <a:off x="5668084" y="224465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Implicit Representation: Finding a </a:t>
            </a:r>
            <a:r>
              <a:rPr lang="en-US" u="sng" dirty="0">
                <a:solidFill>
                  <a:srgbClr val="FF0000"/>
                </a:solidFill>
              </a:rPr>
              <a:t>function</a:t>
            </a:r>
            <a:r>
              <a:rPr lang="en-US" dirty="0">
                <a:solidFill>
                  <a:srgbClr val="FF0000"/>
                </a:solidFill>
              </a:rPr>
              <a:t>, not an 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6303EE-5290-0EE8-9249-4B89D8D2BC3D}"/>
              </a:ext>
            </a:extLst>
          </p:cNvPr>
          <p:cNvSpPr txBox="1"/>
          <p:nvPr/>
        </p:nvSpPr>
        <p:spPr>
          <a:xfrm>
            <a:off x="8750602" y="495471"/>
            <a:ext cx="20697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(=SDF)</a:t>
            </a:r>
          </a:p>
        </p:txBody>
      </p:sp>
    </p:spTree>
    <p:extLst>
      <p:ext uri="{BB962C8B-B14F-4D97-AF65-F5344CB8AC3E}">
        <p14:creationId xmlns:p14="http://schemas.microsoft.com/office/powerpoint/2010/main" val="225617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7179561-42FC-8B56-A6E0-2FDCAA56F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>
            <a:normAutofit/>
          </a:bodyPr>
          <a:lstStyle/>
          <a:p>
            <a:r>
              <a:rPr lang="en-US" dirty="0"/>
              <a:t>Signed Distance Function (SDF)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25DE805-A711-87EC-5F01-72E6803C7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833" y="1933871"/>
            <a:ext cx="8072965" cy="1089850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A86553F4-B68E-53DF-FD5D-0C80BA97F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/>
          <a:lstStyle/>
          <a:p>
            <a:r>
              <a:rPr lang="en-US" dirty="0"/>
              <a:t>Deep MLP can be trained to approximate a shape’s SDF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C0AC74A-7A49-E818-7299-8DDC425D9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DA223F2-6DEE-AB39-6ADC-B879646A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67C4844-F4D2-40CC-AA16-4E6983B08C9F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4F5C78-C991-2098-7A11-3F42BE17B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03FD195-63FF-0490-59B4-41624069586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2010833" y="3801422"/>
            <a:ext cx="8072965" cy="1231126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C527C1-169C-BAAA-A592-FD52B18BA1B5}"/>
              </a:ext>
            </a:extLst>
          </p:cNvPr>
          <p:cNvSpPr txBox="1"/>
          <p:nvPr/>
        </p:nvSpPr>
        <p:spPr>
          <a:xfrm>
            <a:off x="6096000" y="1344244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Deep Implicit Shape (Park et al., 2019)</a:t>
            </a:r>
          </a:p>
        </p:txBody>
      </p:sp>
    </p:spTree>
    <p:extLst>
      <p:ext uri="{BB962C8B-B14F-4D97-AF65-F5344CB8AC3E}">
        <p14:creationId xmlns:p14="http://schemas.microsoft.com/office/powerpoint/2010/main" val="98469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8725F515-E100-5772-1CBA-849B725C80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6380" y="68263"/>
            <a:ext cx="6076378" cy="6362700"/>
          </a:xfr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9C500-A113-1E20-7D81-AB41DC190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6" name="Date Placeholder 5" hidden="1">
            <a:extLst>
              <a:ext uri="{FF2B5EF4-FFF2-40B4-BE49-F238E27FC236}">
                <a16:creationId xmlns:a16="http://schemas.microsoft.com/office/drawing/2014/main" id="{123B4E7B-75C2-3D99-BE1E-7CDB2D765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9069E666-BC0E-4509-A21F-7BEBA82E0F6A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040C8A46-EC06-BF93-DDC0-BC602BE40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42DE54-94D0-4335-FC73-4C088188879D}"/>
              </a:ext>
            </a:extLst>
          </p:cNvPr>
          <p:cNvSpPr txBox="1"/>
          <p:nvPr/>
        </p:nvSpPr>
        <p:spPr>
          <a:xfrm>
            <a:off x="9380309" y="4316583"/>
            <a:ext cx="2252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426368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7179561-42FC-8B56-A6E0-2FDCAA56F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>
            <a:normAutofit/>
          </a:bodyPr>
          <a:lstStyle/>
          <a:p>
            <a:r>
              <a:rPr lang="en-US" dirty="0"/>
              <a:t>Signed Distance Function (SDF)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25DE805-A711-87EC-5F01-72E6803C76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2010833" y="1933871"/>
            <a:ext cx="8072965" cy="1089850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A86553F4-B68E-53DF-FD5D-0C80BA97F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/>
          <a:lstStyle/>
          <a:p>
            <a:r>
              <a:rPr lang="en-US" dirty="0"/>
              <a:t>Deep MLP can be trained to approximate a shape’s SDF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C0AC74A-7A49-E818-7299-8DDC425D9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DA223F2-6DEE-AB39-6ADC-B879646A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67C4844-F4D2-40CC-AA16-4E6983B08C9F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4F5C78-C991-2098-7A11-3F42BE17B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03FD195-63FF-0490-59B4-416240695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833" y="3801422"/>
            <a:ext cx="8072965" cy="1231126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C527C1-169C-BAAA-A592-FD52B18BA1B5}"/>
              </a:ext>
            </a:extLst>
          </p:cNvPr>
          <p:cNvSpPr txBox="1"/>
          <p:nvPr/>
        </p:nvSpPr>
        <p:spPr>
          <a:xfrm>
            <a:off x="6096000" y="1344244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Deep Implicit Shape (Park et al., 2019)</a:t>
            </a:r>
          </a:p>
        </p:txBody>
      </p:sp>
    </p:spTree>
    <p:extLst>
      <p:ext uri="{BB962C8B-B14F-4D97-AF65-F5344CB8AC3E}">
        <p14:creationId xmlns:p14="http://schemas.microsoft.com/office/powerpoint/2010/main" val="424144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Decoder </a:t>
            </a:r>
            <a:r>
              <a:rPr lang="en-US" b="1" dirty="0"/>
              <a:t>(MLP)</a:t>
            </a:r>
            <a:r>
              <a:rPr lang="en-US" dirty="0"/>
              <a:t> </a:t>
            </a:r>
            <a:r>
              <a:rPr lang="en-US" sz="3600" b="1" dirty="0">
                <a:solidFill>
                  <a:srgbClr val="FF0000"/>
                </a:solidFill>
              </a:rPr>
              <a:t>not FCN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2" name="Content Placeholder 11" descr="Diagram&#10;&#10;Description automatically generated">
            <a:extLst>
              <a:ext uri="{FF2B5EF4-FFF2-40B4-BE49-F238E27FC236}">
                <a16:creationId xmlns:a16="http://schemas.microsoft.com/office/drawing/2014/main" id="{C639C10B-1EC6-B484-64EA-4D60B27C4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7631" y="1697720"/>
            <a:ext cx="8496737" cy="4330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0EA83-4E57-08A7-7B93-0C72D1654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3126C-DFE4-437A-B67F-6849CF6F5399}" type="datetime1">
              <a:rPr lang="en-US" smtClean="0"/>
              <a:t>11/19/2022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C6441-F3D3-1881-0F25-3A1E5AE9F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SNU Medical Image Segmentation Team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8294C-4996-E08C-256F-EB11D1ED8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00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</p:spPr>
        <p:txBody>
          <a:bodyPr anchor="b">
            <a:normAutofit/>
          </a:bodyPr>
          <a:lstStyle/>
          <a:p>
            <a:r>
              <a:rPr lang="en-US" b="1" dirty="0"/>
              <a:t>2. SSM (Statistical Shape Model)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87680" y="1600200"/>
            <a:ext cx="5388864" cy="452628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Pre-existing concept [no-new]</a:t>
            </a:r>
            <a:endParaRPr lang="en-US" b="0" i="0" dirty="0">
              <a:effectLst/>
            </a:endParaRPr>
          </a:p>
          <a:p>
            <a:r>
              <a:rPr lang="en-US" dirty="0"/>
              <a:t>G</a:t>
            </a:r>
            <a:r>
              <a:rPr lang="en-US" b="0" i="0" dirty="0">
                <a:effectLst/>
              </a:rPr>
              <a:t>eometric models describing </a:t>
            </a:r>
            <a:r>
              <a:rPr lang="en-US" b="0" i="0" u="sng" dirty="0">
                <a:effectLst/>
              </a:rPr>
              <a:t>semantically similar</a:t>
            </a:r>
            <a:r>
              <a:rPr lang="en-US" b="0" i="0" dirty="0">
                <a:effectLst/>
              </a:rPr>
              <a:t> objects</a:t>
            </a:r>
          </a:p>
          <a:p>
            <a:r>
              <a:rPr lang="en-US" dirty="0"/>
              <a:t>R</a:t>
            </a:r>
            <a:r>
              <a:rPr lang="en-US" b="0" i="0" dirty="0">
                <a:effectLst/>
              </a:rPr>
              <a:t>epresenting an </a:t>
            </a:r>
            <a:r>
              <a:rPr lang="en-US" b="0" i="0" dirty="0">
                <a:solidFill>
                  <a:srgbClr val="FF0000"/>
                </a:solidFill>
                <a:effectLst/>
              </a:rPr>
              <a:t>average shape</a:t>
            </a:r>
            <a:r>
              <a:rPr lang="en-US" b="0" i="0" dirty="0">
                <a:effectLst/>
              </a:rPr>
              <a:t> of 3D objects as well as their </a:t>
            </a:r>
            <a:r>
              <a:rPr lang="en-US" b="0" i="0" dirty="0">
                <a:solidFill>
                  <a:srgbClr val="7030A0"/>
                </a:solidFill>
                <a:effectLst/>
              </a:rPr>
              <a:t>variation</a:t>
            </a:r>
            <a:r>
              <a:rPr lang="en-US" b="0" i="0" dirty="0">
                <a:effectLst/>
              </a:rPr>
              <a:t> in shape</a:t>
            </a:r>
            <a:endParaRPr lang="en-US" dirty="0"/>
          </a:p>
          <a:p>
            <a:pPr lvl="1"/>
            <a:r>
              <a:rPr lang="en-US" sz="2000" b="1" dirty="0">
                <a:solidFill>
                  <a:srgbClr val="FF0000"/>
                </a:solidFill>
              </a:rPr>
              <a:t>Average shape: Rigid pose</a:t>
            </a:r>
          </a:p>
          <a:p>
            <a:pPr lvl="1"/>
            <a:r>
              <a:rPr lang="en-US" sz="2000" b="1" dirty="0">
                <a:solidFill>
                  <a:srgbClr val="7030A0"/>
                </a:solidFill>
              </a:rPr>
              <a:t>Variation: Non-rigid pose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3D38A5-F48B-D750-2484-999A52B6A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0" y="2476596"/>
            <a:ext cx="5384800" cy="2773172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190BE-CE68-C919-EEF9-2140D0F07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SNU Medical Image Segmentation Team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264CF-68F6-8B03-30A6-59D8E8B588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795803A-59AB-4CEF-82AF-A1F04AF8B1CA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29883-68BB-08CC-B9F0-B02D84900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56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60C46A2-C39D-77CD-3AC2-858D54885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/>
          <a:lstStyle/>
          <a:p>
            <a:r>
              <a:rPr lang="en-US" b="1" dirty="0"/>
              <a:t>Preview: Conclusion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70067B-8034-7384-1912-22FC19907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835" y="1203548"/>
            <a:ext cx="8072965" cy="4419947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52771B9-0B1E-778D-D90F-846F7846CE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/>
          </a:bodyPr>
          <a:lstStyle/>
          <a:p>
            <a:r>
              <a:rPr lang="en-US" sz="1400" dirty="0"/>
              <a:t>DISSM represents a new and promising approach to 3D medical imaging delineation!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74C08D-2984-C52F-3286-0A88C8C96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B46145-A770-9C37-BFAB-DC91E20AD7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7F14B30-F381-4E90-8CF1-56EEFA35B56E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A14DC-29C2-7AB2-CDD6-5753F0410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66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93827612-61A8-1D34-FFA0-D84F8B2CF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CNN </a:t>
            </a:r>
            <a:r>
              <a:rPr lang="en-US" b="1" dirty="0"/>
              <a:t>Pose Estimation</a:t>
            </a:r>
            <a:r>
              <a:rPr lang="en-US" dirty="0"/>
              <a:t> Encoder</a:t>
            </a:r>
            <a:endParaRPr lang="en-US" b="1" dirty="0"/>
          </a:p>
        </p:txBody>
      </p:sp>
      <p:pic>
        <p:nvPicPr>
          <p:cNvPr id="19" name="Picture 18" descr="Diagram, schematic&#10;&#10;Description automatically generated">
            <a:extLst>
              <a:ext uri="{FF2B5EF4-FFF2-40B4-BE49-F238E27FC236}">
                <a16:creationId xmlns:a16="http://schemas.microsoft.com/office/drawing/2014/main" id="{3493DE7B-79E3-894A-BE00-27FC849F8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62398"/>
            <a:ext cx="10972800" cy="3401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7D13E-9E3D-2480-81E3-1494FCF88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AEEE78B-21DE-6570-B520-E0B7EDB0F2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DB4C238-FA85-4686-A4DF-6BFF91049D37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26322-CBBB-63ED-E568-38BD6F39D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14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93827612-61A8-1D34-FFA0-D84F8B2CF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/>
          <a:lstStyle/>
          <a:p>
            <a:r>
              <a:rPr lang="en-US" b="1" dirty="0"/>
              <a:t>Pose Estimation Process</a:t>
            </a:r>
          </a:p>
        </p:txBody>
      </p:sp>
      <p:pic>
        <p:nvPicPr>
          <p:cNvPr id="11" name="Content Placeholder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8B78DDE-DCA7-8B8E-DEE4-13851E6C57A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134358" y="3529891"/>
            <a:ext cx="11923283" cy="1997149"/>
          </a:xfrm>
          <a:noFill/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7240F55-050A-E013-2F6A-645396DE41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Red: prediction,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Green: ground truth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7D13E-9E3D-2480-81E3-1494FCF88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AEEE78B-21DE-6570-B520-E0B7EDB0F2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DB4C238-FA85-4686-A4DF-6BFF91049D37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26322-CBBB-63ED-E568-38BD6F39D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E81918-66EE-64F6-9ECB-2636D0245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87" y="1407160"/>
            <a:ext cx="8616526" cy="1809471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C2D438C-C783-93FE-4D9C-8529BDB7C595}"/>
              </a:ext>
            </a:extLst>
          </p:cNvPr>
          <p:cNvSpPr/>
          <p:nvPr/>
        </p:nvSpPr>
        <p:spPr>
          <a:xfrm>
            <a:off x="878887" y="1437210"/>
            <a:ext cx="4770073" cy="17794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31D5AB-8E63-C6EE-D49A-DFD3813F61BD}"/>
              </a:ext>
            </a:extLst>
          </p:cNvPr>
          <p:cNvSpPr txBox="1"/>
          <p:nvPr/>
        </p:nvSpPr>
        <p:spPr>
          <a:xfrm>
            <a:off x="134358" y="1036708"/>
            <a:ext cx="6136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Rigid Pose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67C1105-7532-6CFE-D24D-144A1E766F97}"/>
              </a:ext>
            </a:extLst>
          </p:cNvPr>
          <p:cNvSpPr/>
          <p:nvPr/>
        </p:nvSpPr>
        <p:spPr>
          <a:xfrm>
            <a:off x="5857287" y="1437210"/>
            <a:ext cx="1762713" cy="177942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74BDC7-B741-048C-07B2-72403979C641}"/>
              </a:ext>
            </a:extLst>
          </p:cNvPr>
          <p:cNvSpPr txBox="1"/>
          <p:nvPr/>
        </p:nvSpPr>
        <p:spPr>
          <a:xfrm>
            <a:off x="3670323" y="1063768"/>
            <a:ext cx="6136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Non-rigid Pose</a:t>
            </a:r>
          </a:p>
        </p:txBody>
      </p:sp>
    </p:spTree>
    <p:extLst>
      <p:ext uri="{BB962C8B-B14F-4D97-AF65-F5344CB8AC3E}">
        <p14:creationId xmlns:p14="http://schemas.microsoft.com/office/powerpoint/2010/main" val="17047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Encoder g</a:t>
            </a:r>
            <a:r>
              <a:rPr lang="el-GR" baseline="-25000" dirty="0"/>
              <a:t>θ</a:t>
            </a:r>
            <a:r>
              <a:rPr lang="en-US" baseline="-45000" dirty="0"/>
              <a:t>E</a:t>
            </a:r>
            <a:r>
              <a:rPr lang="en-US" dirty="0"/>
              <a:t>(I)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EA42CE-8783-9538-17AE-F0E1B6005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012791"/>
            <a:ext cx="10972800" cy="1700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B9CAD-6F71-C23C-4D37-1B7665AA6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SNU Medical Image Segmentation Team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22ABE-7209-6DD9-70A4-9B798EA32F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5D1BF63-9B84-4C97-BDE8-AA526B866C6D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29E35-804C-DA1A-9AF3-04F9672EF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BB2395-0406-1D3A-A1F5-B4DDF25B416A}"/>
              </a:ext>
            </a:extLst>
          </p:cNvPr>
          <p:cNvSpPr txBox="1"/>
          <p:nvPr/>
        </p:nvSpPr>
        <p:spPr>
          <a:xfrm>
            <a:off x="1016000" y="320683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[Decoder]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9B5A66-7133-39CB-FE3D-2CF846871958}"/>
              </a:ext>
            </a:extLst>
          </p:cNvPr>
          <p:cNvSpPr txBox="1"/>
          <p:nvPr/>
        </p:nvSpPr>
        <p:spPr>
          <a:xfrm>
            <a:off x="1016000" y="398877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[Encoder]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1D8C31-F196-6E1D-0E4F-551750B57A69}"/>
              </a:ext>
            </a:extLst>
          </p:cNvPr>
          <p:cNvSpPr txBox="1"/>
          <p:nvPr/>
        </p:nvSpPr>
        <p:spPr>
          <a:xfrm>
            <a:off x="322580" y="5304129"/>
            <a:ext cx="11546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Encoder predicts ω (</a:t>
            </a:r>
            <a:r>
              <a:rPr lang="en-US" sz="2400" u="sng" dirty="0"/>
              <a:t>rigid pose parameters</a:t>
            </a:r>
            <a:r>
              <a:rPr lang="en-US" sz="2400" dirty="0"/>
              <a:t>), λ (non-rigid PCA loadings)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0CBE28-B8AB-06F4-DC99-C1F06E0DC720}"/>
              </a:ext>
            </a:extLst>
          </p:cNvPr>
          <p:cNvSpPr txBox="1"/>
          <p:nvPr/>
        </p:nvSpPr>
        <p:spPr>
          <a:xfrm>
            <a:off x="4064000" y="50271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how to scale, how to rotate, 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69299F-53AB-CACD-E98C-EC2B1E3E286A}"/>
              </a:ext>
            </a:extLst>
          </p:cNvPr>
          <p:cNvSpPr txBox="1"/>
          <p:nvPr/>
        </p:nvSpPr>
        <p:spPr>
          <a:xfrm>
            <a:off x="2388463" y="58023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Directly Predict? Too sensitive to Errors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BA3EBF-6744-AABD-2084-A62351FA0ECC}"/>
              </a:ext>
            </a:extLst>
          </p:cNvPr>
          <p:cNvSpPr txBox="1"/>
          <p:nvPr/>
        </p:nvSpPr>
        <p:spPr>
          <a:xfrm>
            <a:off x="3047198" y="2440514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Encoder</a:t>
            </a:r>
            <a:r>
              <a:rPr lang="ko-KR" altLang="en-US" dirty="0"/>
              <a:t> </a:t>
            </a:r>
            <a:r>
              <a:rPr lang="en-US" altLang="ko-KR" dirty="0"/>
              <a:t>Input:</a:t>
            </a:r>
            <a:r>
              <a:rPr lang="ko-KR" altLang="en-US" dirty="0"/>
              <a:t> </a:t>
            </a:r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//</a:t>
            </a:r>
            <a:r>
              <a:rPr lang="ko-KR" altLang="en-US" dirty="0"/>
              <a:t> </a:t>
            </a:r>
            <a:r>
              <a:rPr lang="en-US" altLang="ko-KR" dirty="0"/>
              <a:t>Decoder</a:t>
            </a:r>
            <a:r>
              <a:rPr lang="ko-KR" altLang="en-US" dirty="0"/>
              <a:t> </a:t>
            </a:r>
            <a:r>
              <a:rPr lang="en-US" altLang="ko-KR" dirty="0"/>
              <a:t>Output:</a:t>
            </a:r>
            <a:r>
              <a:rPr lang="ko-KR" altLang="en-US" dirty="0"/>
              <a:t> </a:t>
            </a:r>
            <a:r>
              <a:rPr lang="en-US" altLang="ko-KR" dirty="0"/>
              <a:t>SDF (</a:t>
            </a:r>
            <a:r>
              <a:rPr lang="en-US" altLang="ko-KR" i="1" dirty="0"/>
              <a:t>not same</a:t>
            </a:r>
            <a:r>
              <a:rPr lang="en-US" altLang="ko-KR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25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FC323-FA8E-9B37-C2DC-C2F5A5446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>
            <a:normAutofit/>
          </a:bodyPr>
          <a:lstStyle/>
          <a:p>
            <a:r>
              <a:rPr lang="en-US" b="1" dirty="0"/>
              <a:t>Markov Decision Process (MDP)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195BE92-48B4-5375-EA37-3CD1A25F15C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2010835" y="2485131"/>
            <a:ext cx="8072965" cy="1856781"/>
          </a:xfrm>
          <a:noFill/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87AF50D-0D7C-C7AF-48FF-88214FAAF4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02562" y="4545449"/>
            <a:ext cx="10386876" cy="533400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Interpret the encoder as an “agent” that predicts corrections to the previous pose!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D50D17-9142-4097-1EA4-71BE47141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FC0EE4-8040-837B-9FC4-F4226582CD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F24818-72F3-4FB3-A66C-DD0629EA9F26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1E2BF-58B6-6347-0F6E-884102CFE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38EB25-F5DC-C5FF-4E51-84518E89FBF6}"/>
              </a:ext>
            </a:extLst>
          </p:cNvPr>
          <p:cNvSpPr txBox="1"/>
          <p:nvPr/>
        </p:nvSpPr>
        <p:spPr>
          <a:xfrm>
            <a:off x="2999317" y="1327487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Initial pose: </a:t>
            </a:r>
            <a:r>
              <a:rPr lang="el-GR" sz="2800" dirty="0"/>
              <a:t>ω</a:t>
            </a:r>
            <a:r>
              <a:rPr lang="en-US" sz="2800" baseline="30000" dirty="0"/>
              <a:t>0</a:t>
            </a:r>
          </a:p>
          <a:p>
            <a:pPr algn="ctr"/>
            <a:r>
              <a:rPr lang="en-US" sz="2800" dirty="0"/>
              <a:t>Current step: </a:t>
            </a:r>
            <a:r>
              <a:rPr lang="el-GR" sz="2800" dirty="0"/>
              <a:t>τ</a:t>
            </a:r>
            <a:endParaRPr 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C19792-BC56-AC6D-32B4-7F91016919BE}"/>
              </a:ext>
            </a:extLst>
          </p:cNvPr>
          <p:cNvSpPr txBox="1"/>
          <p:nvPr/>
        </p:nvSpPr>
        <p:spPr>
          <a:xfrm>
            <a:off x="5169763" y="11398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 dirty="0"/>
              <a:t>Popular in Reinforcement Learning</a:t>
            </a:r>
          </a:p>
        </p:txBody>
      </p:sp>
      <p:pic>
        <p:nvPicPr>
          <p:cNvPr id="3" name="Content Placeholder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E7C0101-E948-6F8F-D362-8C88A208A3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>
          <a:xfrm>
            <a:off x="3187235" y="5215875"/>
            <a:ext cx="5817530" cy="974435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202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7CC0E-A057-9AA8-C013-2A1D321F1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Experiment: Labeled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76D0A-C40C-F92B-F468-BC7234A0B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131 Liver CT Image</a:t>
            </a:r>
            <a:r>
              <a:rPr lang="da-DK" dirty="0"/>
              <a:t> (Simpson et al., 2019)</a:t>
            </a:r>
          </a:p>
          <a:p>
            <a:pPr lvl="1"/>
            <a:r>
              <a:rPr lang="en-US" sz="1800" dirty="0"/>
              <a:t>Train : Validation : Test = 7 : 2 : 1</a:t>
            </a:r>
          </a:p>
          <a:p>
            <a:pPr lvl="1"/>
            <a:endParaRPr lang="en-US" dirty="0"/>
          </a:p>
          <a:p>
            <a:r>
              <a:rPr lang="en-US" dirty="0"/>
              <a:t>97 Liver CT Image (Raju et al., 2020)</a:t>
            </a:r>
          </a:p>
          <a:p>
            <a:pPr lvl="1"/>
            <a:r>
              <a:rPr lang="en-US" sz="1800" dirty="0"/>
              <a:t>Test Only</a:t>
            </a:r>
          </a:p>
          <a:p>
            <a:endParaRPr lang="da-DK" dirty="0"/>
          </a:p>
          <a:p>
            <a:r>
              <a:rPr lang="en-US" dirty="0"/>
              <a:t>142 </a:t>
            </a:r>
            <a:r>
              <a:rPr lang="en-US" dirty="0">
                <a:solidFill>
                  <a:srgbClr val="FF0000"/>
                </a:solidFill>
              </a:rPr>
              <a:t>Larynx</a:t>
            </a:r>
            <a:r>
              <a:rPr lang="en-US" dirty="0"/>
              <a:t> CT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7C1D83-7146-4FB4-789D-7A36BCBF9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SNU Medical Image Segmentation Team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FBD973-A8F7-A6E8-68F8-5AF53EADD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24818-72F3-4FB3-A66C-DD0629EA9F26}" type="datetime1">
              <a:rPr lang="en-US" smtClean="0"/>
              <a:t>11/19/2022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97493-B79E-754D-04B4-EA9A6418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24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5FCDF4-6727-5926-FFE8-35B9EA5E2B9D}"/>
              </a:ext>
            </a:extLst>
          </p:cNvPr>
          <p:cNvSpPr txBox="1"/>
          <p:nvPr/>
        </p:nvSpPr>
        <p:spPr>
          <a:xfrm>
            <a:off x="8450275" y="2988297"/>
            <a:ext cx="3315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What for?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F3FAD3-D1AC-7A92-11B8-A40A0B7E313E}"/>
              </a:ext>
            </a:extLst>
          </p:cNvPr>
          <p:cNvSpPr txBox="1"/>
          <p:nvPr/>
        </p:nvSpPr>
        <p:spPr>
          <a:xfrm>
            <a:off x="8484463" y="4203287"/>
            <a:ext cx="3315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What for?</a:t>
            </a:r>
          </a:p>
        </p:txBody>
      </p:sp>
    </p:spTree>
    <p:extLst>
      <p:ext uri="{BB962C8B-B14F-4D97-AF65-F5344CB8AC3E}">
        <p14:creationId xmlns:p14="http://schemas.microsoft.com/office/powerpoint/2010/main" val="359447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>
            <a:normAutofit/>
          </a:bodyPr>
          <a:lstStyle/>
          <a:p>
            <a:r>
              <a:rPr lang="en-US" dirty="0"/>
              <a:t>Results: Liver 1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EEBB5D88-2605-9FC5-3764-ED62AB949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835" y="2081483"/>
            <a:ext cx="8072965" cy="2664077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93A9698-753A-4273-66B4-37B927DBAC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/>
          </a:bodyPr>
          <a:lstStyle/>
          <a:p>
            <a:r>
              <a:rPr lang="en-US" sz="2000" dirty="0"/>
              <a:t>Table 2: Quantitative results on the MSD liver dataset.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BD876-9172-645D-1DA2-B267DA2E7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4EF6D-62B8-108E-71DC-9DD2CC6119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28A4690-9BBB-4D70-A316-9F8B43BCA963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56456-19CD-F6B5-6747-609353CF2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6C4BBD-64B4-4E54-4193-CD8424A4F9E6}"/>
              </a:ext>
            </a:extLst>
          </p:cNvPr>
          <p:cNvSpPr/>
          <p:nvPr/>
        </p:nvSpPr>
        <p:spPr>
          <a:xfrm>
            <a:off x="2179320" y="3911600"/>
            <a:ext cx="7747000" cy="3251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07A6D-9D55-7EF8-EC25-9009F6554A6D}"/>
              </a:ext>
            </a:extLst>
          </p:cNvPr>
          <p:cNvSpPr/>
          <p:nvPr/>
        </p:nvSpPr>
        <p:spPr>
          <a:xfrm>
            <a:off x="2179320" y="2861094"/>
            <a:ext cx="7747000" cy="3251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967805-A5E9-E8DC-B7AC-287696E2AE3F}"/>
              </a:ext>
            </a:extLst>
          </p:cNvPr>
          <p:cNvSpPr txBox="1"/>
          <p:nvPr/>
        </p:nvSpPr>
        <p:spPr>
          <a:xfrm>
            <a:off x="2777580" y="4886920"/>
            <a:ext cx="73253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DSC: </a:t>
            </a:r>
            <a:r>
              <a:rPr lang="en-US" dirty="0" err="1"/>
              <a:t>Sørensen</a:t>
            </a:r>
            <a:r>
              <a:rPr lang="en-US" dirty="0"/>
              <a:t>-Dice Coefficient (higher is better)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ASSD: average symmetric surface distance (shorter is better)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HD: </a:t>
            </a:r>
            <a:r>
              <a:rPr lang="en-US" dirty="0" err="1"/>
              <a:t>Hausdorff</a:t>
            </a:r>
            <a:r>
              <a:rPr lang="en-US" dirty="0"/>
              <a:t> distance (shorter is better)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DB8BF8-C75A-D41E-9234-756C03FCCD88}"/>
              </a:ext>
            </a:extLst>
          </p:cNvPr>
          <p:cNvSpPr txBox="1"/>
          <p:nvPr/>
        </p:nvSpPr>
        <p:spPr>
          <a:xfrm>
            <a:off x="8075596" y="4888135"/>
            <a:ext cx="4064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</a:rPr>
              <a:t>‘F1 score’ in Image Segmentation</a:t>
            </a:r>
          </a:p>
        </p:txBody>
      </p:sp>
    </p:spTree>
    <p:extLst>
      <p:ext uri="{BB962C8B-B14F-4D97-AF65-F5344CB8AC3E}">
        <p14:creationId xmlns:p14="http://schemas.microsoft.com/office/powerpoint/2010/main" val="380166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7E8FDD6-2F87-49F4-6252-D0BB71940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Refinement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61019F5-A6F8-DAE7-F320-805DE6952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non-rigid pose estimation fails to capture very fine detail</a:t>
            </a:r>
          </a:p>
          <a:p>
            <a:r>
              <a:rPr lang="en-US" dirty="0"/>
              <a:t>Surface Refinement with </a:t>
            </a:r>
            <a:r>
              <a:rPr lang="en-US" b="1" dirty="0">
                <a:solidFill>
                  <a:srgbClr val="FF0000"/>
                </a:solidFill>
              </a:rPr>
              <a:t>FCN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Model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 err="1"/>
              <a:t>Michalkiewicz</a:t>
            </a:r>
            <a:r>
              <a:rPr lang="en-US" dirty="0"/>
              <a:t> et al., 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F230D-B4B6-A688-49F6-F5EAA49F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SNU Medical Image Segmentation Team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FEA8661-DFFB-135C-8D34-0C8D80CE3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9E666-BC0E-4509-A21F-7BEBA82E0F6A}" type="datetime1">
              <a:rPr lang="en-US" smtClean="0"/>
              <a:t>11/19/2022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E8D9BF-5303-F827-7004-23A4C2C48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7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>
            <a:normAutofit/>
          </a:bodyPr>
          <a:lstStyle/>
          <a:p>
            <a:r>
              <a:rPr lang="en-US" dirty="0"/>
              <a:t>Results: Liver 1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EEBB5D88-2605-9FC5-3764-ED62AB949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835" y="2081483"/>
            <a:ext cx="8072965" cy="2664077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93A9698-753A-4273-66B4-37B927DBAC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/>
          </a:bodyPr>
          <a:lstStyle/>
          <a:p>
            <a:r>
              <a:rPr lang="en-US" sz="2000" dirty="0"/>
              <a:t>Table 2: Quantitative results on the MSD liver dataset.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BD876-9172-645D-1DA2-B267DA2E7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4EF6D-62B8-108E-71DC-9DD2CC6119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28A4690-9BBB-4D70-A316-9F8B43BCA963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56456-19CD-F6B5-6747-609353CF2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6C4BBD-64B4-4E54-4193-CD8424A4F9E6}"/>
              </a:ext>
            </a:extLst>
          </p:cNvPr>
          <p:cNvSpPr/>
          <p:nvPr/>
        </p:nvSpPr>
        <p:spPr>
          <a:xfrm>
            <a:off x="2179320" y="4258111"/>
            <a:ext cx="7747000" cy="3251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07A6D-9D55-7EF8-EC25-9009F6554A6D}"/>
              </a:ext>
            </a:extLst>
          </p:cNvPr>
          <p:cNvSpPr/>
          <p:nvPr/>
        </p:nvSpPr>
        <p:spPr>
          <a:xfrm>
            <a:off x="2179320" y="2861094"/>
            <a:ext cx="7747000" cy="3251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967805-A5E9-E8DC-B7AC-287696E2AE3F}"/>
              </a:ext>
            </a:extLst>
          </p:cNvPr>
          <p:cNvSpPr txBox="1"/>
          <p:nvPr/>
        </p:nvSpPr>
        <p:spPr>
          <a:xfrm>
            <a:off x="2777580" y="4886920"/>
            <a:ext cx="73253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DSC: </a:t>
            </a:r>
            <a:r>
              <a:rPr lang="en-US" dirty="0" err="1"/>
              <a:t>Sørensen</a:t>
            </a:r>
            <a:r>
              <a:rPr lang="en-US" dirty="0"/>
              <a:t>-Dice Coefficient (higher is better)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ASSD: average symmetric surface distance (shorter is better)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HD: </a:t>
            </a:r>
            <a:r>
              <a:rPr lang="en-US" dirty="0" err="1"/>
              <a:t>Hausdorff</a:t>
            </a:r>
            <a:r>
              <a:rPr lang="en-US" dirty="0"/>
              <a:t> distance (shorter is better)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DB8BF8-C75A-D41E-9234-756C03FCCD88}"/>
              </a:ext>
            </a:extLst>
          </p:cNvPr>
          <p:cNvSpPr txBox="1"/>
          <p:nvPr/>
        </p:nvSpPr>
        <p:spPr>
          <a:xfrm>
            <a:off x="8075596" y="4888135"/>
            <a:ext cx="4064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</a:rPr>
              <a:t>‘F1 score’ in Image Segmentation</a:t>
            </a:r>
          </a:p>
        </p:txBody>
      </p:sp>
    </p:spTree>
    <p:extLst>
      <p:ext uri="{BB962C8B-B14F-4D97-AF65-F5344CB8AC3E}">
        <p14:creationId xmlns:p14="http://schemas.microsoft.com/office/powerpoint/2010/main" val="322571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>
            <a:normAutofit/>
          </a:bodyPr>
          <a:lstStyle/>
          <a:p>
            <a:r>
              <a:rPr lang="en-US" dirty="0"/>
              <a:t>Results: Liver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4AB7E9-13A7-1F53-6179-371C50BAE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835" y="2071391"/>
            <a:ext cx="8072965" cy="2684261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4079EE5-803F-C948-6CF2-2E516C1A5E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/>
          </a:bodyPr>
          <a:lstStyle/>
          <a:p>
            <a:r>
              <a:rPr lang="en-US" sz="2000" dirty="0"/>
              <a:t>Table 3: Cross-dataset results on the clinical liver dataset.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BD876-9172-645D-1DA2-B267DA2E7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4EF6D-62B8-108E-71DC-9DD2CC6119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28A4690-9BBB-4D70-A316-9F8B43BCA963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56456-19CD-F6B5-6747-609353CF2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53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>
            <a:normAutofit/>
          </a:bodyPr>
          <a:lstStyle/>
          <a:p>
            <a:r>
              <a:rPr lang="en-US" dirty="0"/>
              <a:t>Results: Larynx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BF8628-2EF4-916A-D590-0C5E8CBD5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835" y="2192486"/>
            <a:ext cx="8072965" cy="2442072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4079EE5-803F-C948-6CF2-2E516C1A5E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/>
          </a:bodyPr>
          <a:lstStyle/>
          <a:p>
            <a:r>
              <a:rPr lang="en-US" sz="2400" dirty="0"/>
              <a:t>Table 4: Larynx dataset results.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BD876-9172-645D-1DA2-B267DA2E7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4EF6D-62B8-108E-71DC-9DD2CC6119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28A4690-9BBB-4D70-A316-9F8B43BCA963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56456-19CD-F6B5-6747-609353CF2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6BE89F-D724-9E59-CC1F-790C5F51E5C4}"/>
              </a:ext>
            </a:extLst>
          </p:cNvPr>
          <p:cNvSpPr txBox="1"/>
          <p:nvPr/>
        </p:nvSpPr>
        <p:spPr>
          <a:xfrm>
            <a:off x="2315007" y="5036045"/>
            <a:ext cx="7464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*SOARS: stratified Organ at Risk segmentation model (Guo et al., 2020)</a:t>
            </a:r>
          </a:p>
        </p:txBody>
      </p:sp>
    </p:spTree>
    <p:extLst>
      <p:ext uri="{BB962C8B-B14F-4D97-AF65-F5344CB8AC3E}">
        <p14:creationId xmlns:p14="http://schemas.microsoft.com/office/powerpoint/2010/main" val="117274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C8953-261A-A999-F819-482174095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5400" b="1" dirty="0"/>
              <a:t>Recent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675E9-30FB-DFAD-4292-983AAF090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b="1" dirty="0"/>
          </a:p>
          <a:p>
            <a:r>
              <a:rPr lang="en-US" altLang="ko-KR" b="1" dirty="0"/>
              <a:t>P-HNN (2017)</a:t>
            </a:r>
          </a:p>
          <a:p>
            <a:pPr lvl="1"/>
            <a:r>
              <a:rPr lang="en-US" dirty="0"/>
              <a:t>Using 2D </a:t>
            </a:r>
            <a:r>
              <a:rPr lang="en-US" dirty="0">
                <a:solidFill>
                  <a:srgbClr val="FF0000"/>
                </a:solidFill>
              </a:rPr>
              <a:t>FCN</a:t>
            </a:r>
            <a:r>
              <a:rPr lang="en-US" dirty="0"/>
              <a:t> backbone</a:t>
            </a:r>
          </a:p>
          <a:p>
            <a:pPr lvl="1"/>
            <a:endParaRPr lang="en-US" dirty="0"/>
          </a:p>
          <a:p>
            <a:r>
              <a:rPr lang="en-US" b="1" dirty="0"/>
              <a:t>H-</a:t>
            </a:r>
            <a:r>
              <a:rPr lang="en-US" b="1" dirty="0" err="1"/>
              <a:t>DenseUNet</a:t>
            </a:r>
            <a:r>
              <a:rPr lang="en-US" b="1" dirty="0"/>
              <a:t> (2018)</a:t>
            </a:r>
          </a:p>
          <a:p>
            <a:pPr lvl="1"/>
            <a:r>
              <a:rPr lang="en-US" dirty="0"/>
              <a:t>Cascade of 2D &amp; 3D </a:t>
            </a:r>
            <a:r>
              <a:rPr lang="en-US" dirty="0">
                <a:solidFill>
                  <a:srgbClr val="FF0000"/>
                </a:solidFill>
              </a:rPr>
              <a:t>FCN</a:t>
            </a:r>
            <a:r>
              <a:rPr lang="en-US" dirty="0"/>
              <a:t>s</a:t>
            </a:r>
          </a:p>
          <a:p>
            <a:pPr lvl="1"/>
            <a:endParaRPr lang="en-US" dirty="0"/>
          </a:p>
          <a:p>
            <a:r>
              <a:rPr lang="en-US" b="1" dirty="0" err="1">
                <a:solidFill>
                  <a:prstClr val="black"/>
                </a:solidFill>
                <a:latin typeface="Palatino Linotype" panose="02040502050505030304"/>
              </a:rPr>
              <a:t>nnU</a:t>
            </a:r>
            <a:r>
              <a:rPr lang="en-US" b="1" dirty="0">
                <a:solidFill>
                  <a:prstClr val="black"/>
                </a:solidFill>
                <a:latin typeface="Palatino Linotype" panose="02040502050505030304"/>
              </a:rPr>
              <a:t>-Net (2021)</a:t>
            </a:r>
          </a:p>
          <a:p>
            <a:pPr lvl="1"/>
            <a:r>
              <a:rPr lang="en-US" dirty="0">
                <a:solidFill>
                  <a:prstClr val="black"/>
                </a:solidFill>
                <a:latin typeface="Palatino Linotype" panose="02040502050505030304"/>
              </a:rPr>
              <a:t>Using 3D </a:t>
            </a:r>
            <a:r>
              <a:rPr lang="en-US" dirty="0">
                <a:solidFill>
                  <a:srgbClr val="FF0000"/>
                </a:solidFill>
                <a:latin typeface="Palatino Linotype" panose="02040502050505030304"/>
              </a:rPr>
              <a:t>FCN</a:t>
            </a:r>
            <a:r>
              <a:rPr lang="en-US" dirty="0"/>
              <a:t> Cascade</a:t>
            </a:r>
            <a:endParaRPr lang="en-US" dirty="0">
              <a:solidFill>
                <a:srgbClr val="FF0000"/>
              </a:solidFill>
              <a:latin typeface="Palatino Linotype" panose="020405020505050303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86E97E-8CED-32E7-6081-E6BD49274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SNU Medical Image Segmentation Team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8825A7-DCE9-EC81-1565-92938DA41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24818-72F3-4FB3-A66C-DD0629EA9F26}" type="datetime1">
              <a:rPr lang="en-US" smtClean="0"/>
              <a:t>11/19/2022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2FA-4400-E628-0DF8-D9B28D4DB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76B996-35E9-D644-D9F7-FFEF2DBDE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4032" y="1600200"/>
            <a:ext cx="3181656" cy="20589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13ECB3-03F5-ADBB-5494-3CF501D29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066" y="3863182"/>
            <a:ext cx="6435622" cy="2374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0A5C31-3EE0-507E-8507-44A780D7CEA6}"/>
              </a:ext>
            </a:extLst>
          </p:cNvPr>
          <p:cNvSpPr txBox="1"/>
          <p:nvPr/>
        </p:nvSpPr>
        <p:spPr>
          <a:xfrm>
            <a:off x="8293610" y="1253628"/>
            <a:ext cx="37625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Progressive Holistically-Nested Network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BD47D1-D5DA-7592-1746-783FB149E337}"/>
              </a:ext>
            </a:extLst>
          </p:cNvPr>
          <p:cNvSpPr txBox="1"/>
          <p:nvPr/>
        </p:nvSpPr>
        <p:spPr>
          <a:xfrm>
            <a:off x="5330066" y="350529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Hybrid Densely Connected </a:t>
            </a:r>
            <a:r>
              <a:rPr lang="en-US" sz="1400" dirty="0" err="1"/>
              <a:t>Unet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C0DB05-9B0A-7C9D-387E-0609631DFD3E}"/>
              </a:ext>
            </a:extLst>
          </p:cNvPr>
          <p:cNvSpPr txBox="1"/>
          <p:nvPr/>
        </p:nvSpPr>
        <p:spPr>
          <a:xfrm>
            <a:off x="3388360" y="2368082"/>
            <a:ext cx="5415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Mainly rely on FCN</a:t>
            </a:r>
          </a:p>
        </p:txBody>
      </p:sp>
    </p:spTree>
    <p:extLst>
      <p:ext uri="{BB962C8B-B14F-4D97-AF65-F5344CB8AC3E}">
        <p14:creationId xmlns:p14="http://schemas.microsoft.com/office/powerpoint/2010/main" val="239514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</a:t>
            </a:r>
            <a:r>
              <a:rPr lang="en-US" b="1" dirty="0"/>
              <a:t>Author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DISSM directly outputs high-quality surfaces. (</a:t>
            </a:r>
            <a:r>
              <a:rPr lang="en-US" i="1" dirty="0"/>
              <a:t>NO </a:t>
            </a:r>
            <a:r>
              <a:rPr lang="en-US" i="1" dirty="0" err="1"/>
              <a:t>voxelized</a:t>
            </a:r>
            <a:r>
              <a:rPr lang="en-US" i="1" dirty="0"/>
              <a:t> masks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sz="3200" u="sng" dirty="0">
                <a:solidFill>
                  <a:srgbClr val="FF0000"/>
                </a:solidFill>
              </a:rPr>
              <a:t>“DISSM outperforms leading FCNs.”</a:t>
            </a:r>
          </a:p>
          <a:p>
            <a:endParaRPr lang="en-US" dirty="0"/>
          </a:p>
          <a:p>
            <a:r>
              <a:rPr lang="en-US" dirty="0"/>
              <a:t>DISSM is a new and promising approach to 3D medical imaging delineation.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E957B-960D-B210-FFDD-50B8D3D72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1608-44AA-4DD8-90B6-E7A0249FC962}" type="datetime1">
              <a:rPr lang="en-US" smtClean="0"/>
              <a:t>11/19/2022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C0E60-93F4-B14E-3F66-1CA7457CC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SNU Medical Image Segmentation Team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BD1B5-F762-0FEA-1630-D26D691DF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90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293A77B-0ADA-F07A-4D5C-DBFCF65F9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765" y="730674"/>
            <a:ext cx="4020505" cy="5396652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3EC559-04E2-F203-BC2B-78DE97E8E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74660E-63D2-4B2C-7BDB-8022261851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F24818-72F3-4FB3-A66C-DD0629EA9F26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034A0-7404-42C6-34C9-2479B8BE2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1D9B03-688F-4C45-C5EC-C32A8ED63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732" y="1982102"/>
            <a:ext cx="3807625" cy="2893795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C25F152-00D3-0271-DC08-21BA1C9680AC}"/>
              </a:ext>
            </a:extLst>
          </p:cNvPr>
          <p:cNvSpPr/>
          <p:nvPr/>
        </p:nvSpPr>
        <p:spPr>
          <a:xfrm>
            <a:off x="1263765" y="3590223"/>
            <a:ext cx="4020504" cy="25274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15299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55AD9-4B84-47AB-4865-F1471FAEA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AC540-28CF-730C-25CB-656F7DEBF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3200" dirty="0"/>
              <a:t>DISSM relies on </a:t>
            </a:r>
            <a:r>
              <a:rPr lang="en-US" sz="3200" dirty="0">
                <a:solidFill>
                  <a:srgbClr val="FF0000"/>
                </a:solidFill>
              </a:rPr>
              <a:t>FCN</a:t>
            </a:r>
            <a:r>
              <a:rPr lang="en-US" sz="3200" dirty="0"/>
              <a:t> (</a:t>
            </a:r>
            <a:r>
              <a:rPr lang="en-US" sz="3200" i="1" dirty="0"/>
              <a:t>Surface Refinement</a:t>
            </a:r>
            <a:r>
              <a:rPr lang="en-US" sz="3200" dirty="0"/>
              <a:t>)</a:t>
            </a:r>
          </a:p>
          <a:p>
            <a:endParaRPr lang="en-US" dirty="0"/>
          </a:p>
          <a:p>
            <a:r>
              <a:rPr lang="en-US" dirty="0"/>
              <a:t>Critical factor: ‘Implicit Representation’ or ‘SSM’</a:t>
            </a:r>
          </a:p>
          <a:p>
            <a:pPr lvl="1"/>
            <a:r>
              <a:rPr lang="en-US" dirty="0"/>
              <a:t>Alternative Network w/o Implicit Shape Decoder?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71437E-ED59-3E58-2F7A-2950FABD8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SNU Medical Image Segmentation Team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87D210-73AE-0DDF-B324-4A62A6364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24818-72F3-4FB3-A66C-DD0629EA9F26}" type="datetime1">
              <a:rPr lang="en-US" smtClean="0"/>
              <a:t>11/19/2022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94265-7570-1F6E-ACEA-B85BA32F7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8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880A3-375B-C88B-6107-67361C42B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결론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연구</a:t>
            </a:r>
            <a:endParaRPr lang="en-US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8EC6B-1F4D-5C34-DAAE-CF7A73F13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Segmentation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분야 선행 연구가 상당히 많음 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lang="en-US" altLang="ko-KR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cf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Recent History)</a:t>
            </a:r>
          </a:p>
          <a:p>
            <a:pPr lvl="1"/>
            <a:r>
              <a:rPr lang="en-US" altLang="ko-KR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FCN, </a:t>
            </a:r>
            <a:r>
              <a:rPr lang="en-US" altLang="ko-KR" sz="1800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Unet</a:t>
            </a:r>
            <a:r>
              <a:rPr lang="en-US" altLang="ko-KR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en-US" altLang="ko-KR" sz="1800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nnUNet</a:t>
            </a:r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에 </a:t>
            </a:r>
            <a:r>
              <a:rPr lang="ko-KR" altLang="en-US" sz="180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대한 이해도 필요</a:t>
            </a:r>
            <a:endParaRPr lang="en-US" altLang="ko-KR" sz="18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1"/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새로운 </a:t>
            </a:r>
            <a:r>
              <a:rPr lang="ko-KR" altLang="en-US" sz="1800" dirty="0">
                <a:highlight>
                  <a:srgbClr val="FFFF00"/>
                </a:highligh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아이디어</a:t>
            </a:r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 통해 기존에 없던 </a:t>
            </a:r>
            <a:r>
              <a:rPr lang="ko-KR" altLang="en-US" sz="1800" dirty="0">
                <a:highlight>
                  <a:srgbClr val="FFFF00"/>
                </a:highligh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새로운 시도</a:t>
            </a:r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 해야 함</a:t>
            </a:r>
            <a:endParaRPr lang="en-US" altLang="ko-KR" sz="18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새로운 시도는 무에서 유를 창조하는 과정이 아님</a:t>
            </a:r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1"/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이미 존재하는 개념과 도구를 적절히 조합</a:t>
            </a:r>
            <a:r>
              <a:rPr lang="en-US" altLang="ko-KR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활용해서 새로운 방법론 제시할 </a:t>
            </a:r>
            <a:r>
              <a:rPr lang="ko-KR" altLang="en-US" sz="1800" u="sng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수도 있음</a:t>
            </a:r>
            <a:endParaRPr lang="en-US" altLang="ko-KR" sz="1800" u="sng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1"/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선행 연구</a:t>
            </a:r>
            <a:r>
              <a:rPr lang="en-US" altLang="ko-KR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라이브러리</a:t>
            </a:r>
            <a:r>
              <a:rPr lang="en-US" altLang="ko-KR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프레임워크에 대한 이해 및 연습 필요</a:t>
            </a:r>
            <a:endParaRPr lang="en-US" altLang="ko-KR" sz="18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1"/>
            <a:r>
              <a:rPr lang="en-US" altLang="ko-KR" sz="1800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nnUNet</a:t>
            </a:r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의 사례를 볼 때</a:t>
            </a:r>
            <a:r>
              <a:rPr lang="en-US" altLang="ko-KR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en-US" altLang="ko-KR" sz="1800" dirty="0">
                <a:highlight>
                  <a:srgbClr val="FFFF00"/>
                </a:highligh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MONAI Framework</a:t>
            </a:r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의 중요성이 매우 클 것으로 전망됨</a:t>
            </a:r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E48B1C-5CFA-4C0E-2074-528BCDBEB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SNU Medical Image Segmentation Team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2A14B-0C5A-E9C6-C6FC-6BAF4DB24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24818-72F3-4FB3-A66C-DD0629EA9F26}" type="datetime1">
              <a:rPr lang="en-US" smtClean="0"/>
              <a:t>11/19/2022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AF1EB-A9B6-61B7-D8BC-C92A09103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9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3335D-3C31-488A-0BB3-04CA6F47B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결론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연구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4F2E7-ABE9-44E3-A82D-9F674C58F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기존 모델과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비슷한 성능을 내는 것만으로는 부족함</a:t>
            </a:r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1"/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논문의 저자는</a:t>
            </a:r>
            <a:r>
              <a:rPr lang="en-US" altLang="ko-KR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8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FCN</a:t>
            </a:r>
            <a:r>
              <a:rPr lang="ko-KR" altLang="en-US" sz="18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을 써서라도 </a:t>
            </a:r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기존 모델보다 명확히 뛰어난 모델 제시 </a:t>
            </a:r>
            <a:r>
              <a:rPr lang="en-US" altLang="ko-KR" sz="1800" i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(+</a:t>
            </a:r>
            <a:r>
              <a:rPr lang="ko-KR" altLang="en-US" sz="1800" i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추가 데이터셋</a:t>
            </a:r>
            <a:r>
              <a:rPr lang="en-US" altLang="ko-KR" sz="1800" i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 lvl="1"/>
            <a:r>
              <a:rPr lang="en-US" altLang="ko-KR" sz="1800" i="1" dirty="0">
                <a:highlight>
                  <a:srgbClr val="FFFF00"/>
                </a:highligh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outperforming</a:t>
            </a:r>
            <a:r>
              <a:rPr lang="ko-KR" altLang="en-US" sz="1800" i="1" dirty="0">
                <a:highlight>
                  <a:srgbClr val="FFFF00"/>
                </a:highligh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800" i="1" dirty="0">
                <a:highlight>
                  <a:srgbClr val="FFFF00"/>
                </a:highligh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model</a:t>
            </a:r>
            <a:r>
              <a:rPr lang="ko-KR" altLang="en-US" sz="1800" i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 필요</a:t>
            </a:r>
            <a:endParaRPr lang="en-US" altLang="ko-KR" sz="1800" i="1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0" indent="0">
              <a:buNone/>
            </a:pPr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Metrics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에 대한 공부도 필요</a:t>
            </a:r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1"/>
            <a:r>
              <a:rPr lang="en-US" altLang="ko-KR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Segmentation</a:t>
            </a:r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분야에서 쓰는 </a:t>
            </a:r>
            <a:r>
              <a:rPr lang="ko-KR" altLang="en-US" sz="1800" dirty="0">
                <a:highlight>
                  <a:srgbClr val="FFFF00"/>
                </a:highligh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특수한 머신러닝 평가지표</a:t>
            </a:r>
            <a:r>
              <a:rPr lang="en-US" altLang="ko-KR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(ex. Dice</a:t>
            </a:r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metrics)</a:t>
            </a:r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에 대한 공부</a:t>
            </a:r>
            <a:endParaRPr lang="en-US" altLang="ko-KR" sz="18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3D &amp; Multi-organ segmentation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으로 확장</a:t>
            </a:r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1"/>
            <a:r>
              <a:rPr lang="en-US" altLang="ko-KR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2D segmentation</a:t>
            </a:r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만 가지고는 논문 내기 어려움</a:t>
            </a:r>
            <a:endParaRPr lang="en-US" altLang="ko-KR" sz="18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05C6C3-7AB2-E69F-E19E-DAEC63C2C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SNU Medical Image Segmentation Team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98269F-42EF-B901-600B-2B395B4B0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24818-72F3-4FB3-A66C-DD0629EA9F26}" type="datetime1">
              <a:rPr lang="en-US" smtClean="0"/>
              <a:t>11/19/2022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F5603-9AE1-05B6-873B-62667FB6A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1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880A3-375B-C88B-6107-67361C42B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결론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논문 작성</a:t>
            </a:r>
            <a:endParaRPr lang="en-US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8EC6B-1F4D-5C34-DAAE-CF7A73F13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이론의 전개 순서가 반드시 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process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의 순서와 일치할 필요는 없음</a:t>
            </a:r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[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예시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]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강조하고 싶은 부분을 앞으로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취약한 부분을 뒤로 배치</a:t>
            </a:r>
            <a:endParaRPr lang="en-US" altLang="ko-KR" u="sng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1"/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논문의 저자는 취약한</a:t>
            </a:r>
            <a:r>
              <a:rPr lang="en-US" altLang="ko-KR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Surface Refinement(FCN)</a:t>
            </a:r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 가장 뒤로 배치</a:t>
            </a:r>
            <a:endParaRPr lang="en-US" altLang="ko-KR" sz="18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1"/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그 결과 </a:t>
            </a:r>
            <a:r>
              <a:rPr lang="en-US" altLang="ko-KR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Implicit Statistical Decoder</a:t>
            </a:r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 가장 앞으로 이동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E48B1C-5CFA-4C0E-2074-528BCDBEB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SNU Medical Image Segmentation Team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2A14B-0C5A-E9C6-C6FC-6BAF4DB24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24818-72F3-4FB3-A66C-DD0629EA9F26}" type="datetime1">
              <a:rPr lang="en-US" smtClean="0"/>
              <a:t>11/19/2022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AF1EB-A9B6-61B7-D8BC-C92A09103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35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5CE7F-348E-CEFD-7B96-0B0D6DA03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A8E87-4C57-0B34-4390-B850D7780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https://github.com/hyun-hoshin/snuimageseg/tree/main/References/1.%20DISSM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073CBE-3D37-90E0-95AF-A7CF75DDA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SNU Medical Image Segmentation Team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6C6F40-D19A-C26F-FFF7-935B6A0DF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24818-72F3-4FB3-A66C-DD0629EA9F26}" type="datetime1">
              <a:rPr lang="en-US" smtClean="0"/>
              <a:t>11/19/2022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71380-686C-7E2C-31C9-C0E36C7C3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5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8AF2A-FB38-5743-F296-B34C4EAB0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" r="1300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0106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DB9BCCC-E725-AE37-7003-6B11AD7275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01459-48C5-62EE-1394-3409F60D4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5" name="Date Placeholder 4" hidden="1">
            <a:extLst>
              <a:ext uri="{FF2B5EF4-FFF2-40B4-BE49-F238E27FC236}">
                <a16:creationId xmlns:a16="http://schemas.microsoft.com/office/drawing/2014/main" id="{605228A6-4F8E-CF29-41A2-72C6F66FB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B5F24818-72F3-4FB3-A66C-DD0629EA9F26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981780B3-6ACD-24D4-4049-38087ED8D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80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B52203A-FEB4-C0A6-C6DA-F2520E738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371601"/>
            <a:ext cx="10363200" cy="2505075"/>
          </a:xfrm>
        </p:spPr>
        <p:txBody>
          <a:bodyPr anchor="b">
            <a:normAutofit/>
          </a:bodyPr>
          <a:lstStyle/>
          <a:p>
            <a:r>
              <a:rPr lang="en-US" sz="7200" dirty="0"/>
              <a:t>Thank You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A3B96F1-FBA9-947B-D6C0-A066AA7CA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4068764"/>
            <a:ext cx="10363200" cy="1131887"/>
          </a:xfrm>
        </p:spPr>
        <p:txBody>
          <a:bodyPr anchor="t">
            <a:normAutofit/>
          </a:bodyPr>
          <a:lstStyle/>
          <a:p>
            <a:r>
              <a:rPr lang="ko-KR" altLang="en-US" dirty="0">
                <a:latin typeface="EBSJSK Medium" panose="02020603020101020101" pitchFamily="18" charset="-127"/>
                <a:ea typeface="EBSJSK Medium" panose="02020603020101020101" pitchFamily="18" charset="-127"/>
              </a:rPr>
              <a:t>감사합니다</a:t>
            </a:r>
            <a:r>
              <a:rPr lang="en-US" altLang="ko-KR" dirty="0">
                <a:latin typeface="EBSJSK Medium" panose="02020603020101020101" pitchFamily="18" charset="-127"/>
                <a:ea typeface="EBSJSK Medium" panose="02020603020101020101" pitchFamily="18" charset="-127"/>
              </a:rPr>
              <a:t>.</a:t>
            </a:r>
            <a:endParaRPr lang="en-US" dirty="0">
              <a:latin typeface="EBSJSK Medium" panose="02020603020101020101" pitchFamily="18" charset="-127"/>
              <a:ea typeface="EBSJSK Medium" panose="02020603020101020101" pitchFamily="18" charset="-12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F6BA63-E3A5-CB72-85D6-33591692E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0576B4-44C4-39A8-5FAE-ABD10D2B43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F24818-72F3-4FB3-A66C-DD0629EA9F26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5AABC-7325-0C1F-D748-6B12A116A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9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5D9E9-FE4B-3DAE-44B8-4C81BB3A8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</a:t>
            </a:r>
            <a:r>
              <a:rPr lang="en-US" dirty="0"/>
              <a:t>ully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onvolutional 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etworks for Semantic Segmentation (2014)</a:t>
            </a: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1EAD3970-8A9F-557E-F589-D11F74C565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6163" y="1600200"/>
            <a:ext cx="8719674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959C95-E6EC-FF57-6405-8542B3537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SNU Medical Image Segmentation Team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64B11C-5968-7C9E-EF1D-7739EEAC4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24818-72F3-4FB3-A66C-DD0629EA9F26}" type="datetime1">
              <a:rPr lang="en-US" smtClean="0"/>
              <a:t>11/19/2022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81C80-E4B9-3729-D6EC-C4D4E8B8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573040-BEAA-BF29-4CDD-C75647E39064}"/>
              </a:ext>
            </a:extLst>
          </p:cNvPr>
          <p:cNvSpPr txBox="1"/>
          <p:nvPr/>
        </p:nvSpPr>
        <p:spPr>
          <a:xfrm>
            <a:off x="4359837" y="61716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0" i="0" dirty="0">
                <a:solidFill>
                  <a:srgbClr val="343A40"/>
                </a:solidFill>
                <a:effectLst/>
                <a:latin typeface="Helvetica Neue"/>
              </a:rPr>
              <a:t>J. Long et al., 2014, Cited by 34892 </a:t>
            </a:r>
            <a:endParaRPr lang="en-US" dirty="0"/>
          </a:p>
        </p:txBody>
      </p:sp>
      <p:pic>
        <p:nvPicPr>
          <p:cNvPr id="12" name="Picture 11" descr="A picture containing timeline&#10;&#10;Description automatically generated">
            <a:extLst>
              <a:ext uri="{FF2B5EF4-FFF2-40B4-BE49-F238E27FC236}">
                <a16:creationId xmlns:a16="http://schemas.microsoft.com/office/drawing/2014/main" id="{E8D7B824-3E13-85C6-D36B-4753AFB2B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57" y="4883805"/>
            <a:ext cx="5634943" cy="1472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021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C8953-261A-A999-F819-482174095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5400" b="1" dirty="0"/>
              <a:t>3D </a:t>
            </a:r>
            <a:r>
              <a:rPr lang="en-US" sz="5400" b="1" i="1" dirty="0">
                <a:solidFill>
                  <a:schemeClr val="accent5"/>
                </a:solidFill>
              </a:rPr>
              <a:t>Medical</a:t>
            </a:r>
            <a:r>
              <a:rPr lang="en-US" sz="5400" b="1" dirty="0"/>
              <a:t> Image Delineation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675E9-30FB-DFAD-4292-983AAF090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b="1" dirty="0"/>
          </a:p>
          <a:p>
            <a:r>
              <a:rPr lang="en-US" altLang="ko-KR" b="1" dirty="0">
                <a:solidFill>
                  <a:schemeClr val="accent5"/>
                </a:solidFill>
              </a:rPr>
              <a:t>P-HNN</a:t>
            </a:r>
            <a:r>
              <a:rPr lang="en-US" altLang="ko-KR" b="1" dirty="0"/>
              <a:t> (2017)</a:t>
            </a:r>
          </a:p>
          <a:p>
            <a:pPr lvl="1"/>
            <a:r>
              <a:rPr lang="en-US" dirty="0"/>
              <a:t>Using 2D </a:t>
            </a:r>
            <a:r>
              <a:rPr lang="en-US" dirty="0">
                <a:solidFill>
                  <a:srgbClr val="FF0000"/>
                </a:solidFill>
              </a:rPr>
              <a:t>FCN</a:t>
            </a:r>
            <a:r>
              <a:rPr lang="en-US" dirty="0"/>
              <a:t> backbone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chemeClr val="accent5"/>
                </a:solidFill>
              </a:rPr>
              <a:t>H-</a:t>
            </a:r>
            <a:r>
              <a:rPr lang="en-US" b="1" dirty="0" err="1">
                <a:solidFill>
                  <a:schemeClr val="accent5"/>
                </a:solidFill>
              </a:rPr>
              <a:t>DenseUNet</a:t>
            </a:r>
            <a:r>
              <a:rPr lang="en-US" b="1" dirty="0"/>
              <a:t> (2018)</a:t>
            </a:r>
          </a:p>
          <a:p>
            <a:pPr lvl="1"/>
            <a:r>
              <a:rPr lang="en-US" dirty="0"/>
              <a:t>Cascade of 2D &amp; 3D </a:t>
            </a:r>
            <a:r>
              <a:rPr lang="en-US" dirty="0">
                <a:solidFill>
                  <a:srgbClr val="FF0000"/>
                </a:solidFill>
              </a:rPr>
              <a:t>FCN</a:t>
            </a:r>
            <a:r>
              <a:rPr lang="en-US" dirty="0"/>
              <a:t>s</a:t>
            </a:r>
          </a:p>
          <a:p>
            <a:pPr lvl="1"/>
            <a:endParaRPr lang="en-US" dirty="0"/>
          </a:p>
          <a:p>
            <a:r>
              <a:rPr lang="en-US" b="1" dirty="0" err="1">
                <a:solidFill>
                  <a:schemeClr val="accent5"/>
                </a:solidFill>
                <a:latin typeface="Palatino Linotype" panose="02040502050505030304"/>
              </a:rPr>
              <a:t>nnU</a:t>
            </a:r>
            <a:r>
              <a:rPr lang="en-US" b="1" dirty="0">
                <a:solidFill>
                  <a:schemeClr val="accent5"/>
                </a:solidFill>
                <a:latin typeface="Palatino Linotype" panose="02040502050505030304"/>
              </a:rPr>
              <a:t>-Net</a:t>
            </a:r>
            <a:r>
              <a:rPr lang="en-US" b="1" dirty="0">
                <a:solidFill>
                  <a:prstClr val="black"/>
                </a:solidFill>
                <a:latin typeface="Palatino Linotype" panose="02040502050505030304"/>
              </a:rPr>
              <a:t> (2021)</a:t>
            </a:r>
          </a:p>
          <a:p>
            <a:pPr lvl="1"/>
            <a:r>
              <a:rPr lang="en-US" dirty="0">
                <a:solidFill>
                  <a:prstClr val="black"/>
                </a:solidFill>
                <a:latin typeface="Palatino Linotype" panose="02040502050505030304"/>
              </a:rPr>
              <a:t>Using 3D </a:t>
            </a:r>
            <a:r>
              <a:rPr lang="en-US" dirty="0">
                <a:solidFill>
                  <a:srgbClr val="FF0000"/>
                </a:solidFill>
                <a:latin typeface="Palatino Linotype" panose="02040502050505030304"/>
              </a:rPr>
              <a:t>FCN</a:t>
            </a:r>
            <a:r>
              <a:rPr lang="en-US" dirty="0"/>
              <a:t> Cascade</a:t>
            </a:r>
            <a:endParaRPr lang="en-US" dirty="0">
              <a:solidFill>
                <a:srgbClr val="FF0000"/>
              </a:solidFill>
              <a:latin typeface="Palatino Linotype" panose="020405020505050303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86E97E-8CED-32E7-6081-E6BD49274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SNU Medical Image Segmentation Team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8825A7-DCE9-EC81-1565-92938DA41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24818-72F3-4FB3-A66C-DD0629EA9F26}" type="datetime1">
              <a:rPr lang="en-US" smtClean="0"/>
              <a:t>11/19/2022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2FA-4400-E628-0DF8-D9B28D4DB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76B996-35E9-D644-D9F7-FFEF2DBDE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4032" y="1600200"/>
            <a:ext cx="3181656" cy="20589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13ECB3-03F5-ADBB-5494-3CF501D29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066" y="3863182"/>
            <a:ext cx="6435622" cy="2374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5BD47D1-D5DA-7592-1746-783FB149E337}"/>
              </a:ext>
            </a:extLst>
          </p:cNvPr>
          <p:cNvSpPr txBox="1"/>
          <p:nvPr/>
        </p:nvSpPr>
        <p:spPr>
          <a:xfrm>
            <a:off x="5330066" y="350529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Hybrid Densely Connected </a:t>
            </a:r>
            <a:r>
              <a:rPr lang="en-US" sz="1400" dirty="0" err="1"/>
              <a:t>Unet</a:t>
            </a:r>
            <a:endParaRPr lang="en-US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7C9444-93B6-5CFA-2298-E99DE5DB6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0066" y="1253628"/>
            <a:ext cx="2767454" cy="1837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0A6C348-32F9-5C8A-8F29-A054BB316B5E}"/>
              </a:ext>
            </a:extLst>
          </p:cNvPr>
          <p:cNvSpPr txBox="1"/>
          <p:nvPr/>
        </p:nvSpPr>
        <p:spPr>
          <a:xfrm>
            <a:off x="5713033" y="1695368"/>
            <a:ext cx="20015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U-Net (2015)</a:t>
            </a:r>
            <a:endParaRPr lang="en-US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738AF8-067A-F290-440C-A8BE370C09E5}"/>
              </a:ext>
            </a:extLst>
          </p:cNvPr>
          <p:cNvSpPr txBox="1"/>
          <p:nvPr/>
        </p:nvSpPr>
        <p:spPr>
          <a:xfrm>
            <a:off x="8293610" y="1253628"/>
            <a:ext cx="37625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Progressive Holistically-Nested Network</a:t>
            </a:r>
          </a:p>
        </p:txBody>
      </p:sp>
    </p:spTree>
    <p:extLst>
      <p:ext uri="{BB962C8B-B14F-4D97-AF65-F5344CB8AC3E}">
        <p14:creationId xmlns:p14="http://schemas.microsoft.com/office/powerpoint/2010/main" val="233697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D2387563-03CA-7882-2E5B-1F7EB5497A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5" name="Date Placeholder 4" hidden="1">
            <a:extLst>
              <a:ext uri="{FF2B5EF4-FFF2-40B4-BE49-F238E27FC236}">
                <a16:creationId xmlns:a16="http://schemas.microsoft.com/office/drawing/2014/main" id="{F5A95B89-263D-4266-9508-5C4CA6B60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B5F24818-72F3-4FB3-A66C-DD0629EA9F26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4180ED31-E974-6869-02AC-16F66499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825201-08C0-8331-80EC-68DF0C0AB911}"/>
              </a:ext>
            </a:extLst>
          </p:cNvPr>
          <p:cNvSpPr/>
          <p:nvPr/>
        </p:nvSpPr>
        <p:spPr>
          <a:xfrm>
            <a:off x="811511" y="2271562"/>
            <a:ext cx="11017937" cy="2310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ECFE17A-0B32-5997-7804-EC4D690B2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443" y="2710552"/>
            <a:ext cx="4706754" cy="38586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A126E1-8F70-B982-5DB9-E25CF170AF6F}"/>
              </a:ext>
            </a:extLst>
          </p:cNvPr>
          <p:cNvSpPr txBox="1"/>
          <p:nvPr/>
        </p:nvSpPr>
        <p:spPr>
          <a:xfrm>
            <a:off x="811511" y="421731"/>
            <a:ext cx="52844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Medical Segmentation Decathlon (Challenge)</a:t>
            </a:r>
          </a:p>
        </p:txBody>
      </p:sp>
    </p:spTree>
    <p:extLst>
      <p:ext uri="{BB962C8B-B14F-4D97-AF65-F5344CB8AC3E}">
        <p14:creationId xmlns:p14="http://schemas.microsoft.com/office/powerpoint/2010/main" val="261339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245FF-6174-7724-931C-9C5BB31E8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</p:spPr>
        <p:txBody>
          <a:bodyPr anchor="b">
            <a:normAutofit/>
          </a:bodyPr>
          <a:lstStyle/>
          <a:p>
            <a:r>
              <a:rPr lang="en-US" dirty="0" err="1"/>
              <a:t>nnU</a:t>
            </a:r>
            <a:r>
              <a:rPr lang="en-US" dirty="0"/>
              <a:t>-Net (</a:t>
            </a:r>
            <a:r>
              <a:rPr lang="en-US" dirty="0">
                <a:solidFill>
                  <a:srgbClr val="FF0000"/>
                </a:solidFill>
              </a:rPr>
              <a:t>no-new</a:t>
            </a:r>
            <a:r>
              <a:rPr lang="en-US" dirty="0"/>
              <a:t>-U-Net)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6B63A-E5DF-D4AC-A3E2-63AB6B4AD0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7680" y="1600200"/>
            <a:ext cx="5388864" cy="452628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automatically configures itself:</a:t>
            </a:r>
          </a:p>
          <a:p>
            <a:pPr lvl="1"/>
            <a:r>
              <a:rPr lang="en-US" dirty="0"/>
              <a:t>Preprocessing</a:t>
            </a:r>
          </a:p>
          <a:p>
            <a:pPr lvl="1"/>
            <a:r>
              <a:rPr lang="en-US" dirty="0"/>
              <a:t>Network Architecture</a:t>
            </a:r>
            <a:r>
              <a:rPr lang="en-US" dirty="0">
                <a:solidFill>
                  <a:srgbClr val="FF0000"/>
                </a:solidFill>
              </a:rPr>
              <a:t>[no-new]</a:t>
            </a:r>
          </a:p>
          <a:p>
            <a:pPr lvl="1"/>
            <a:r>
              <a:rPr lang="en-US" dirty="0"/>
              <a:t>Training</a:t>
            </a:r>
          </a:p>
          <a:p>
            <a:pPr lvl="1"/>
            <a:r>
              <a:rPr lang="en-US" dirty="0"/>
              <a:t>Post-processing</a:t>
            </a:r>
          </a:p>
          <a:p>
            <a:endParaRPr lang="en-US" dirty="0"/>
          </a:p>
          <a:p>
            <a:r>
              <a:rPr lang="en-US" dirty="0"/>
              <a:t>focused on </a:t>
            </a:r>
            <a:r>
              <a:rPr lang="en-US" dirty="0">
                <a:solidFill>
                  <a:srgbClr val="FF0000"/>
                </a:solidFill>
              </a:rPr>
              <a:t>pre- &amp; post-processing</a:t>
            </a:r>
          </a:p>
          <a:p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9C35AAB9-7BF0-FC83-EB51-428BD7FC2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0" y="2967959"/>
            <a:ext cx="5384800" cy="1790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7749C-8BF8-9360-E0A6-04A172B66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16F49B-A811-76D4-2666-8E716EDBF5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F24818-72F3-4FB3-A66C-DD0629EA9F26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D986C-C670-FA0C-4661-8A38BCB3C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D85CD0-31BF-08F7-1213-951C1246AB59}"/>
              </a:ext>
            </a:extLst>
          </p:cNvPr>
          <p:cNvSpPr txBox="1"/>
          <p:nvPr/>
        </p:nvSpPr>
        <p:spPr>
          <a:xfrm>
            <a:off x="5484796" y="4888468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F. </a:t>
            </a:r>
            <a:r>
              <a:rPr lang="en-US" dirty="0" err="1"/>
              <a:t>Isensee</a:t>
            </a:r>
            <a:r>
              <a:rPr lang="en-US" dirty="0"/>
              <a:t> et al., 2021, Cited by 905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8930F6-8D55-93F5-E03F-15A75442F3F3}"/>
              </a:ext>
            </a:extLst>
          </p:cNvPr>
          <p:cNvSpPr txBox="1"/>
          <p:nvPr/>
        </p:nvSpPr>
        <p:spPr>
          <a:xfrm>
            <a:off x="609600" y="4811524"/>
            <a:ext cx="5829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Hard to customize, adopt</a:t>
            </a:r>
          </a:p>
        </p:txBody>
      </p:sp>
    </p:spTree>
    <p:extLst>
      <p:ext uri="{BB962C8B-B14F-4D97-AF65-F5344CB8AC3E}">
        <p14:creationId xmlns:p14="http://schemas.microsoft.com/office/powerpoint/2010/main" val="336972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4B673FF-A3CA-5278-8897-4922EA672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>
            <a:normAutofit/>
          </a:bodyPr>
          <a:lstStyle/>
          <a:p>
            <a:r>
              <a:rPr lang="en-US" dirty="0"/>
              <a:t>Beyond </a:t>
            </a:r>
            <a:r>
              <a:rPr lang="en-US" dirty="0" err="1"/>
              <a:t>nnU</a:t>
            </a:r>
            <a:r>
              <a:rPr lang="en-US" dirty="0"/>
              <a:t>-Net: </a:t>
            </a:r>
            <a:r>
              <a:rPr lang="en-US" b="1" dirty="0"/>
              <a:t>MONAI Framework </a:t>
            </a:r>
            <a:r>
              <a:rPr lang="en-US" dirty="0"/>
              <a:t>(*API)</a:t>
            </a:r>
          </a:p>
        </p:txBody>
      </p:sp>
      <p:pic>
        <p:nvPicPr>
          <p:cNvPr id="11" name="Content Placeholder 10" descr="A picture containing icon&#10;&#10;Description automatically generated">
            <a:extLst>
              <a:ext uri="{FF2B5EF4-FFF2-40B4-BE49-F238E27FC236}">
                <a16:creationId xmlns:a16="http://schemas.microsoft.com/office/drawing/2014/main" id="{3A87B338-BE48-46D0-6660-68156D98581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2010835" y="2129921"/>
            <a:ext cx="8072965" cy="2567202"/>
          </a:xfrm>
          <a:noFill/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CA2538F-32EC-EA49-D999-E86B41975F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/>
          </a:bodyPr>
          <a:lstStyle/>
          <a:p>
            <a:r>
              <a:rPr lang="en-US" sz="1800" dirty="0"/>
              <a:t>Widely in use </a:t>
            </a:r>
            <a:r>
              <a:rPr lang="en-US" sz="1800" dirty="0">
                <a:solidFill>
                  <a:srgbClr val="FF0000"/>
                </a:solidFill>
              </a:rPr>
              <a:t>instead of </a:t>
            </a:r>
            <a:r>
              <a:rPr lang="en-US" sz="1800" dirty="0" err="1"/>
              <a:t>nnU</a:t>
            </a:r>
            <a:r>
              <a:rPr lang="en-US" sz="1800" dirty="0"/>
              <a:t>-Net(*project)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675CF-72D1-CF3F-7BE1-13EB7C444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977AC8C-7BE2-9221-D4CB-510FF4251E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DB4C238-FA85-4686-A4DF-6BFF91049D37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3247F7-9AAF-3433-0F89-B569B586E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D147B0-E3FE-E134-C06D-0B496E586F78}"/>
              </a:ext>
            </a:extLst>
          </p:cNvPr>
          <p:cNvSpPr txBox="1"/>
          <p:nvPr/>
        </p:nvSpPr>
        <p:spPr>
          <a:xfrm>
            <a:off x="9362581" y="4961299"/>
            <a:ext cx="2403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Important!</a:t>
            </a:r>
          </a:p>
        </p:txBody>
      </p:sp>
    </p:spTree>
    <p:extLst>
      <p:ext uri="{BB962C8B-B14F-4D97-AF65-F5344CB8AC3E}">
        <p14:creationId xmlns:p14="http://schemas.microsoft.com/office/powerpoint/2010/main" val="274069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245FF-6174-7724-931C-9C5BB31E8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</p:spPr>
        <p:txBody>
          <a:bodyPr anchor="b">
            <a:normAutofit/>
          </a:bodyPr>
          <a:lstStyle/>
          <a:p>
            <a:r>
              <a:rPr lang="en-US" dirty="0" err="1"/>
              <a:t>nnU</a:t>
            </a:r>
            <a:r>
              <a:rPr lang="en-US" dirty="0"/>
              <a:t>-Net (no-new-U-Net)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6B63A-E5DF-D4AC-A3E2-63AB6B4AD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Limitations: as the author states,</a:t>
            </a:r>
          </a:p>
          <a:p>
            <a:pPr lvl="1"/>
            <a:r>
              <a:rPr lang="en-US" sz="2400" dirty="0"/>
              <a:t>Discretization (pixel, slide)</a:t>
            </a:r>
          </a:p>
          <a:p>
            <a:pPr lvl="1"/>
            <a:r>
              <a:rPr lang="en-US" sz="2400" dirty="0"/>
              <a:t>Low Quality (=Low Resolution)</a:t>
            </a:r>
          </a:p>
          <a:p>
            <a:pPr lvl="1"/>
            <a:r>
              <a:rPr lang="en-US" sz="2400" dirty="0"/>
              <a:t>Fails in other scenarios </a:t>
            </a:r>
            <a:r>
              <a:rPr lang="en-US" sz="2400" u="sng" dirty="0"/>
              <a:t>not seen in training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7749C-8BF8-9360-E0A6-04A172B66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16F49B-A811-76D4-2666-8E716EDBF5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F24818-72F3-4FB3-A66C-DD0629EA9F26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D986C-C670-FA0C-4661-8A38BCB3C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33B0A18F-7219-C12C-720B-EA2BE32C6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2931" y="1895368"/>
            <a:ext cx="3289469" cy="2082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77F248-9E52-88A1-940A-70441C27B449}"/>
              </a:ext>
            </a:extLst>
          </p:cNvPr>
          <p:cNvSpPr txBox="1"/>
          <p:nvPr/>
        </p:nvSpPr>
        <p:spPr>
          <a:xfrm>
            <a:off x="8400431" y="4162941"/>
            <a:ext cx="3074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≠ </a:t>
            </a:r>
            <a:r>
              <a:rPr lang="en-US" dirty="0"/>
              <a:t>Real</a:t>
            </a:r>
            <a:r>
              <a:rPr lang="ko-KR" altLang="en-US" dirty="0"/>
              <a:t> </a:t>
            </a:r>
            <a:r>
              <a:rPr lang="en-US" altLang="ko-KR" dirty="0"/>
              <a:t>liver (continuous)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022DD0-AF76-1419-49D9-6586B809AE45}"/>
              </a:ext>
            </a:extLst>
          </p:cNvPr>
          <p:cNvSpPr txBox="1"/>
          <p:nvPr/>
        </p:nvSpPr>
        <p:spPr>
          <a:xfrm>
            <a:off x="5218463" y="3793609"/>
            <a:ext cx="3074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Small Datasets!</a:t>
            </a:r>
          </a:p>
        </p:txBody>
      </p:sp>
    </p:spTree>
    <p:extLst>
      <p:ext uri="{BB962C8B-B14F-4D97-AF65-F5344CB8AC3E}">
        <p14:creationId xmlns:p14="http://schemas.microsoft.com/office/powerpoint/2010/main" val="397538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mpany background present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solidFill>
          <a:schemeClr val="tx2"/>
        </a:solidFill>
        <a:ln>
          <a:solidFill>
            <a:schemeClr val="tx2"/>
          </a:solidFill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ompany meeting presentation.potx" id="{77F2D8A2-507B-4878-B2FF-8D528D9C7FD9}" vid="{1CC704D5-A0BA-4179-BDE4-EF17843D99B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Company meeting presentation</Template>
  <TotalTime>460</TotalTime>
  <Words>1281</Words>
  <Application>Microsoft Office PowerPoint</Application>
  <PresentationFormat>Widescreen</PresentationFormat>
  <Paragraphs>305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EBSJSK Medium</vt:lpstr>
      <vt:lpstr>Gmarket Sans TTF Medium</vt:lpstr>
      <vt:lpstr>Helvetica Neue</vt:lpstr>
      <vt:lpstr>S-Core Dream 4 Regular</vt:lpstr>
      <vt:lpstr>Arial</vt:lpstr>
      <vt:lpstr>Century Gothic</vt:lpstr>
      <vt:lpstr>Courier New</vt:lpstr>
      <vt:lpstr>Palatino Linotype</vt:lpstr>
      <vt:lpstr>Company background presentation</vt:lpstr>
      <vt:lpstr>Review: Deep Implicit Statistical Shape Models for 3D Medical Image Delineation</vt:lpstr>
      <vt:lpstr>Preview: Conclusion</vt:lpstr>
      <vt:lpstr>Recent History</vt:lpstr>
      <vt:lpstr>Fully Convolutional Networks for Semantic Segmentation (2014)</vt:lpstr>
      <vt:lpstr>3D Medical Image Delineation</vt:lpstr>
      <vt:lpstr>PowerPoint Presentation</vt:lpstr>
      <vt:lpstr>nnU-Net (no-new-U-Net)</vt:lpstr>
      <vt:lpstr>Beyond nnU-Net: MONAI Framework (*API)</vt:lpstr>
      <vt:lpstr>nnU-Net (no-new-U-Net)</vt:lpstr>
      <vt:lpstr>DISSM: to overcome the limitations </vt:lpstr>
      <vt:lpstr>DISSM for 3D Medical Delineation</vt:lpstr>
      <vt:lpstr>1. Deep Implicit Shape w/ Example</vt:lpstr>
      <vt:lpstr>Explicit/Implicit Circle</vt:lpstr>
      <vt:lpstr>500% Zoom In</vt:lpstr>
      <vt:lpstr>Signed Distance Function (SDF)</vt:lpstr>
      <vt:lpstr>PowerPoint Presentation</vt:lpstr>
      <vt:lpstr>Signed Distance Function (SDF)</vt:lpstr>
      <vt:lpstr>Shape Decoder (MLP) not FCN</vt:lpstr>
      <vt:lpstr>2. SSM (Statistical Shape Model)</vt:lpstr>
      <vt:lpstr>CNN Pose Estimation Encoder</vt:lpstr>
      <vt:lpstr>Pose Estimation Process</vt:lpstr>
      <vt:lpstr>Encoder gθE(I)</vt:lpstr>
      <vt:lpstr>Markov Decision Process (MDP)</vt:lpstr>
      <vt:lpstr>Experiment: Labeled Datasets</vt:lpstr>
      <vt:lpstr>Results: Liver 1</vt:lpstr>
      <vt:lpstr>Refinement</vt:lpstr>
      <vt:lpstr>Results: Liver 1</vt:lpstr>
      <vt:lpstr>Results: Liver 2</vt:lpstr>
      <vt:lpstr>Results: Larynx</vt:lpstr>
      <vt:lpstr>Conclusion: Author</vt:lpstr>
      <vt:lpstr>PowerPoint Presentation</vt:lpstr>
      <vt:lpstr>Drawbacks</vt:lpstr>
      <vt:lpstr>결론: 연구</vt:lpstr>
      <vt:lpstr>결론: 연구</vt:lpstr>
      <vt:lpstr>결론: 논문 작성</vt:lpstr>
      <vt:lpstr>Further Readings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Company Meeting Title</dc:title>
  <dc:creator>Silver G.</dc:creator>
  <cp:lastModifiedBy>Silver G.</cp:lastModifiedBy>
  <cp:revision>87</cp:revision>
  <dcterms:created xsi:type="dcterms:W3CDTF">2022-11-18T00:13:02Z</dcterms:created>
  <dcterms:modified xsi:type="dcterms:W3CDTF">2022-11-19T03:04:50Z</dcterms:modified>
</cp:coreProperties>
</file>